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media/image11.svg" ContentType="image/svg+xml"/>
  <Override PartName="/ppt/media/image13.svg" ContentType="image/svg+xml"/>
  <Override PartName="/ppt/media/image20.svg" ContentType="image/svg+xml"/>
  <Override PartName="/ppt/media/image22.svg" ContentType="image/svg+xml"/>
  <Override PartName="/ppt/media/image5.svg" ContentType="image/svg+xml"/>
  <Override PartName="/ppt/media/image7.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91" r:id="rId30"/>
    <p:sldId id="284" r:id="rId31"/>
    <p:sldId id="290" r:id="rId32"/>
    <p:sldId id="285" r:id="rId33"/>
    <p:sldId id="286" r:id="rId34"/>
    <p:sldId id="287" r:id="rId35"/>
    <p:sldId id="288" r:id="rId36"/>
    <p:sldId id="293" r:id="rId37"/>
  </p:sldIdLst>
  <p:sldSz cx="18288000" cy="10287000"/>
  <p:notesSz cx="6858000" cy="9144000"/>
  <p:embeddedFontLst>
    <p:embeddedFont>
      <p:font typeface="SimSun" panose="02010600030101010101" pitchFamily="2" charset="-122"/>
      <p:regular r:id="rId41"/>
    </p:embeddedFont>
    <p:embeddedFont>
      <p:font typeface="Times New Roman Bold" panose="02030802070405020303"/>
      <p:bold r:id="rId42"/>
    </p:embeddedFont>
    <p:embeddedFont>
      <p:font typeface="Canva Sans Bold" panose="020B0803030501040103"/>
      <p:bold r:id="rId43"/>
    </p:embeddedFont>
    <p:embeddedFont>
      <p:font typeface="Times New Roman Ultra-Bold" panose="02030902070405020303"/>
      <p:bold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5"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75"/>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font" Target="fonts/font4.fntdata"/><Relationship Id="rId43" Type="http://schemas.openxmlformats.org/officeDocument/2006/relationships/font" Target="fonts/font3.fntdata"/><Relationship Id="rId42" Type="http://schemas.openxmlformats.org/officeDocument/2006/relationships/font" Target="fonts/font2.fntdata"/><Relationship Id="rId41" Type="http://schemas.openxmlformats.org/officeDocument/2006/relationships/font" Target="fonts/font1.fntdata"/><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PhAnim="0"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358776" y="1038225"/>
            <a:ext cx="17827624" cy="9165432"/>
          </a:xfrm>
          <a:prstGeom prst="rect">
            <a:avLst/>
          </a:prstGeom>
          <a:noFill/>
          <a:ln w="9525">
            <a:noFill/>
          </a:ln>
        </p:spPr>
      </p:pic>
      <p:sp>
        <p:nvSpPr>
          <p:cNvPr id="10" name="Rectangle 7"/>
          <p:cNvSpPr>
            <a:spLocks noChangeArrowheads="1"/>
          </p:cNvSpPr>
          <p:nvPr/>
        </p:nvSpPr>
        <p:spPr bwMode="auto">
          <a:xfrm>
            <a:off x="3176" y="823913"/>
            <a:ext cx="18288000" cy="226695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7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2051" name="Rectangle 3"/>
          <p:cNvSpPr>
            <a:spLocks noChangeArrowheads="1"/>
          </p:cNvSpPr>
          <p:nvPr>
            <p:ph type="subTitle" idx="1"/>
          </p:nvPr>
        </p:nvSpPr>
        <p:spPr>
          <a:xfrm>
            <a:off x="3816350" y="3738563"/>
            <a:ext cx="11090276" cy="1833563"/>
          </a:xfrm>
        </p:spPr>
        <p:txBody>
          <a:bodyPr anchor="ctr"/>
          <a:lstStyle>
            <a:lvl1pPr marL="0" indent="0" algn="ctr">
              <a:buFontTx/>
              <a:buNone/>
              <a:defRPr/>
            </a:lvl1pPr>
          </a:lstStyle>
          <a:p>
            <a:pPr lvl="0"/>
            <a:r>
              <a:rPr lang="en-US" altLang="zh-CN" noProof="0" smtClean="0"/>
              <a:t>Click to edit Master subtitle style</a:t>
            </a:r>
            <a:endParaRPr lang="en-US" altLang="zh-CN" noProof="0" smtClean="0"/>
          </a:p>
        </p:txBody>
      </p:sp>
      <p:sp>
        <p:nvSpPr>
          <p:cNvPr id="2056" name="Rectangle 8"/>
          <p:cNvSpPr>
            <a:spLocks noChangeArrowheads="1"/>
          </p:cNvSpPr>
          <p:nvPr>
            <p:ph type="ctrTitle"/>
          </p:nvPr>
        </p:nvSpPr>
        <p:spPr>
          <a:xfrm>
            <a:off x="1511300" y="931070"/>
            <a:ext cx="15544800" cy="2205038"/>
          </a:xfrm>
        </p:spPr>
        <p:txBody>
          <a:bodyPr/>
          <a:lstStyle>
            <a:lvl1pPr>
              <a:defRPr sz="5400"/>
            </a:lvl1pPr>
          </a:lstStyle>
          <a:p>
            <a:pPr lvl="0"/>
            <a:r>
              <a:rPr lang="en-US" altLang="zh-CN" noProof="0" smtClean="0"/>
              <a:t>Click to edit Master title style</a:t>
            </a:r>
            <a:endParaRPr lang="en-US" altLang="zh-CN" noProof="0" smtClean="0"/>
          </a:p>
        </p:txBody>
      </p:sp>
      <p:sp>
        <p:nvSpPr>
          <p:cNvPr id="11" name="Rectangle 4"/>
          <p:cNvSpPr>
            <a:spLocks noChangeArrowheads="1"/>
          </p:cNvSpPr>
          <p:nvPr>
            <p:ph type="dt" sz="half" idx="2"/>
          </p:nvPr>
        </p:nvSpPr>
        <p:spPr bwMode="auto">
          <a:xfrm>
            <a:off x="914400" y="9367838"/>
            <a:ext cx="4267200" cy="7143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1D8BD707-D9CF-40AE-B4C6-C98DA3205C09}" type="datetimeFigureOut">
              <a:rPr lang="en-US" smtClean="0"/>
            </a:fld>
            <a:endParaRPr lang="en-US"/>
          </a:p>
        </p:txBody>
      </p:sp>
      <p:sp>
        <p:nvSpPr>
          <p:cNvPr id="12" name="Rectangle 5"/>
          <p:cNvSpPr>
            <a:spLocks noChangeArrowheads="1"/>
          </p:cNvSpPr>
          <p:nvPr>
            <p:ph type="ftr" sz="quarter" idx="3"/>
          </p:nvPr>
        </p:nvSpPr>
        <p:spPr bwMode="auto">
          <a:xfrm>
            <a:off x="6248400" y="9367838"/>
            <a:ext cx="5791200" cy="7143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3" name="Rectangle 6"/>
          <p:cNvSpPr>
            <a:spLocks noChangeArrowheads="1"/>
          </p:cNvSpPr>
          <p:nvPr>
            <p:ph type="sldNum" sz="quarter" idx="4"/>
          </p:nvPr>
        </p:nvSpPr>
        <p:spPr bwMode="auto">
          <a:xfrm>
            <a:off x="13106400" y="9367838"/>
            <a:ext cx="4267200" cy="7143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B6F15528-21DE-4FAA-801E-634DDDAF4B2B}"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411957"/>
            <a:ext cx="4114800" cy="8777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411957"/>
            <a:ext cx="12039600" cy="877728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6" y="2564607"/>
            <a:ext cx="15773400" cy="4279106"/>
          </a:xfrm>
        </p:spPr>
        <p:txBody>
          <a:bodyPr anchor="b"/>
          <a:lstStyle>
            <a:lvl1pPr>
              <a:defRPr sz="9000"/>
            </a:lvl1pPr>
          </a:lstStyle>
          <a:p>
            <a:r>
              <a:rPr lang="en-US" smtClean="0"/>
              <a:t>Click to edit Master title style</a:t>
            </a:r>
            <a:endParaRPr lang="en-US"/>
          </a:p>
        </p:txBody>
      </p:sp>
      <p:sp>
        <p:nvSpPr>
          <p:cNvPr id="3" name="Text Placeholder 2"/>
          <p:cNvSpPr>
            <a:spLocks noGrp="1"/>
          </p:cNvSpPr>
          <p:nvPr>
            <p:ph type="body" idx="1"/>
          </p:nvPr>
        </p:nvSpPr>
        <p:spPr>
          <a:xfrm>
            <a:off x="1247776" y="6884195"/>
            <a:ext cx="15773400" cy="2250281"/>
          </a:xfrm>
        </p:spPr>
        <p:txBody>
          <a:bodyPr/>
          <a:lstStyle>
            <a:lvl1pPr marL="0" indent="0">
              <a:buNone/>
              <a:defRPr sz="3600"/>
            </a:lvl1pPr>
            <a:lvl2pPr marL="685800" indent="0">
              <a:buNone/>
              <a:defRPr sz="3000"/>
            </a:lvl2pPr>
            <a:lvl3pPr marL="1371600" indent="0">
              <a:buNone/>
              <a:defRPr sz="27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2400300"/>
            <a:ext cx="8077200" cy="678894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9296400" y="2400300"/>
            <a:ext cx="8077200" cy="678894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6" y="547688"/>
            <a:ext cx="15773400" cy="198834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260476" y="2521745"/>
            <a:ext cx="7737474"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260476" y="3757613"/>
            <a:ext cx="7737474" cy="552688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9258300" y="2521745"/>
            <a:ext cx="7775576"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9258300" y="3757613"/>
            <a:ext cx="7775576" cy="552688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6" y="685800"/>
            <a:ext cx="5899150" cy="2400300"/>
          </a:xfrm>
        </p:spPr>
        <p:txBody>
          <a:bodyPr anchor="b"/>
          <a:lstStyle>
            <a:lvl1pPr>
              <a:defRPr sz="4800"/>
            </a:lvl1pPr>
          </a:lstStyle>
          <a:p>
            <a:r>
              <a:rPr lang="en-US" smtClean="0"/>
              <a:t>Click to edit Master title style</a:t>
            </a:r>
            <a:endParaRPr lang="en-US"/>
          </a:p>
        </p:txBody>
      </p:sp>
      <p:sp>
        <p:nvSpPr>
          <p:cNvPr id="3" name="Content Placeholder 2"/>
          <p:cNvSpPr>
            <a:spLocks noGrp="1"/>
          </p:cNvSpPr>
          <p:nvPr>
            <p:ph idx="1"/>
          </p:nvPr>
        </p:nvSpPr>
        <p:spPr>
          <a:xfrm>
            <a:off x="7775576"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1260476" y="3086100"/>
            <a:ext cx="5899150"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6" y="685800"/>
            <a:ext cx="5899150" cy="2400300"/>
          </a:xfrm>
        </p:spPr>
        <p:txBody>
          <a:bodyPr anchor="b"/>
          <a:lstStyle>
            <a:lvl1pPr>
              <a:defRPr sz="4800"/>
            </a:lvl1pPr>
          </a:lstStyle>
          <a:p>
            <a:r>
              <a:rPr lang="en-US" smtClean="0"/>
              <a:t>Click to edit Master title style</a:t>
            </a:r>
            <a:endParaRPr lang="en-US"/>
          </a:p>
        </p:txBody>
      </p:sp>
      <p:sp>
        <p:nvSpPr>
          <p:cNvPr id="3" name="Picture Placeholder 2"/>
          <p:cNvSpPr>
            <a:spLocks noGrp="1"/>
          </p:cNvSpPr>
          <p:nvPr>
            <p:ph type="pic" idx="1"/>
          </p:nvPr>
        </p:nvSpPr>
        <p:spPr>
          <a:xfrm>
            <a:off x="7775576" y="1481138"/>
            <a:ext cx="9258300" cy="7310438"/>
          </a:xfrm>
        </p:spPr>
        <p:txBody>
          <a:bodyPr vert="horz" wrap="square" lIns="91440" tIns="45720" rIns="91440" bIns="45720" numCol="1" anchor="t" anchorCtr="0" compatLnSpc="1"/>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260476" y="3086100"/>
            <a:ext cx="5899150"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ChangeArrowheads="1"/>
          </p:cNvSpPr>
          <p:nvPr/>
        </p:nvSpPr>
        <p:spPr bwMode="auto">
          <a:xfrm>
            <a:off x="3176" y="500063"/>
            <a:ext cx="18288000" cy="1514475"/>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7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1027" name="Picture 3" descr="关系图"/>
          <p:cNvPicPr>
            <a:picLocks noChangeAspect="1"/>
          </p:cNvPicPr>
          <p:nvPr/>
        </p:nvPicPr>
        <p:blipFill>
          <a:blip r:embed="rId12"/>
          <a:srcRect t="1094" r="8122" b="13318"/>
          <a:stretch>
            <a:fillRect/>
          </a:stretch>
        </p:blipFill>
        <p:spPr>
          <a:xfrm>
            <a:off x="11595100" y="6657975"/>
            <a:ext cx="6680200" cy="3500438"/>
          </a:xfrm>
          <a:prstGeom prst="rect">
            <a:avLst/>
          </a:prstGeom>
          <a:noFill/>
          <a:ln w="9525">
            <a:noFill/>
          </a:ln>
        </p:spPr>
      </p:pic>
      <p:sp>
        <p:nvSpPr>
          <p:cNvPr id="1028" name="Rectangle 4"/>
          <p:cNvSpPr/>
          <p:nvPr>
            <p:ph type="title"/>
          </p:nvPr>
        </p:nvSpPr>
        <p:spPr>
          <a:xfrm>
            <a:off x="914400" y="411957"/>
            <a:ext cx="16459200" cy="17145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9" name="Rectangle 5"/>
          <p:cNvSpPr/>
          <p:nvPr>
            <p:ph type="body" idx="1"/>
          </p:nvPr>
        </p:nvSpPr>
        <p:spPr>
          <a:xfrm>
            <a:off x="914400" y="2400300"/>
            <a:ext cx="16459200" cy="6788945"/>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30" name="Rectangle 6"/>
          <p:cNvSpPr>
            <a:spLocks noChangeArrowheads="1"/>
          </p:cNvSpPr>
          <p:nvPr>
            <p:ph type="dt" sz="half" idx="2"/>
          </p:nvPr>
        </p:nvSpPr>
        <p:spPr bwMode="auto">
          <a:xfrm>
            <a:off x="914400" y="9367838"/>
            <a:ext cx="4267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2100"/>
            </a:lvl1pPr>
          </a:lstStyle>
          <a:p>
            <a:fld id="{1D8BD707-D9CF-40AE-B4C6-C98DA3205C09}" type="datetimeFigureOut">
              <a:rPr lang="en-US" smtClean="0"/>
            </a:fld>
            <a:endParaRPr lang="en-US"/>
          </a:p>
        </p:txBody>
      </p:sp>
      <p:sp>
        <p:nvSpPr>
          <p:cNvPr id="1031" name="Rectangle 7"/>
          <p:cNvSpPr>
            <a:spLocks noChangeArrowheads="1"/>
          </p:cNvSpPr>
          <p:nvPr>
            <p:ph type="ftr" sz="quarter" idx="3"/>
          </p:nvPr>
        </p:nvSpPr>
        <p:spPr bwMode="auto">
          <a:xfrm>
            <a:off x="6248400" y="9367838"/>
            <a:ext cx="5791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2100"/>
            </a:lvl1pPr>
          </a:lstStyle>
          <a:p>
            <a:endParaRPr lang="en-US"/>
          </a:p>
        </p:txBody>
      </p:sp>
      <p:sp>
        <p:nvSpPr>
          <p:cNvPr id="1032" name="Rectangle 8"/>
          <p:cNvSpPr>
            <a:spLocks noChangeArrowheads="1"/>
          </p:cNvSpPr>
          <p:nvPr>
            <p:ph type="sldNum" sz="quarter" idx="4"/>
          </p:nvPr>
        </p:nvSpPr>
        <p:spPr bwMode="auto">
          <a:xfrm>
            <a:off x="13106400" y="9367838"/>
            <a:ext cx="4267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2100"/>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ppt_x</p:attrName>
                                        </p:attrNameLst>
                                      </p:cBhvr>
                                      <p:tavLst>
                                        <p:tav tm="0">
                                          <p:val>
                                            <p:strVal val="#ppt_x-.2"/>
                                          </p:val>
                                        </p:tav>
                                        <p:tav tm="100000">
                                          <p:val>
                                            <p:strVal val="#ppt_x"/>
                                          </p:val>
                                        </p:tav>
                                      </p:tavLst>
                                    </p:anim>
                                    <p:anim calcmode="lin" valueType="num">
                                      <p:cBhvr>
                                        <p:cTn id="8"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ppt_x</p:attrName>
                                        </p:attrNameLst>
                                      </p:cBhvr>
                                      <p:tavLst>
                                        <p:tav tm="0">
                                          <p:val>
                                            <p:strVal val="#ppt_x-.2"/>
                                          </p:val>
                                        </p:tav>
                                        <p:tav tm="100000">
                                          <p:val>
                                            <p:strVal val="#ppt_x"/>
                                          </p:val>
                                        </p:tav>
                                      </p:tavLst>
                                    </p:anim>
                                    <p:anim calcmode="lin" valueType="num">
                                      <p:cBhvr>
                                        <p:cTn id="13"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ldLvl="0" animBg="1"/>
      <p:bldP spid="1028" grpId="0" bldLvl="0"/>
    </p:bldLst>
  </p:timing>
  <p:hf sldNum="0" hdr="0" ftr="0" dt="0"/>
  <p:txStyles>
    <p:titleStyle>
      <a:lvl1pPr algn="ctr" rtl="0" fontAlgn="base">
        <a:spcBef>
          <a:spcPct val="0"/>
        </a:spcBef>
        <a:spcAft>
          <a:spcPct val="0"/>
        </a:spcAft>
        <a:defRPr sz="66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p:titleStyle>
    <p:bodyStyle>
      <a:lvl1pPr marL="514350" indent="-514350" algn="l" rtl="0" fontAlgn="base">
        <a:spcBef>
          <a:spcPct val="30000"/>
        </a:spcBef>
        <a:spcAft>
          <a:spcPct val="0"/>
        </a:spcAft>
        <a:buChar char="•"/>
        <a:defRPr sz="4800" kern="1200">
          <a:solidFill>
            <a:schemeClr val="tx1"/>
          </a:solidFill>
          <a:latin typeface="+mn-lt"/>
          <a:ea typeface="+mn-ea"/>
          <a:cs typeface="+mn-cs"/>
        </a:defRPr>
      </a:lvl1pPr>
      <a:lvl2pPr marL="1114425" indent="-428625" algn="l" rtl="0" fontAlgn="base">
        <a:spcBef>
          <a:spcPct val="30000"/>
        </a:spcBef>
        <a:spcAft>
          <a:spcPct val="0"/>
        </a:spcAft>
        <a:buChar char="–"/>
        <a:defRPr sz="4200" kern="1200">
          <a:solidFill>
            <a:schemeClr val="tx1"/>
          </a:solidFill>
          <a:latin typeface="+mn-lt"/>
          <a:ea typeface="+mn-ea"/>
          <a:cs typeface="+mn-cs"/>
        </a:defRPr>
      </a:lvl2pPr>
      <a:lvl3pPr marL="1714500" indent="-342900" algn="l" rtl="0" fontAlgn="base">
        <a:spcBef>
          <a:spcPct val="30000"/>
        </a:spcBef>
        <a:spcAft>
          <a:spcPct val="0"/>
        </a:spcAft>
        <a:buChar char="•"/>
        <a:defRPr sz="3600" kern="1200">
          <a:solidFill>
            <a:schemeClr val="tx1"/>
          </a:solidFill>
          <a:latin typeface="+mn-lt"/>
          <a:ea typeface="+mn-ea"/>
          <a:cs typeface="+mn-cs"/>
        </a:defRPr>
      </a:lvl3pPr>
      <a:lvl4pPr marL="2400300" indent="-342900" algn="l" rtl="0" fontAlgn="base">
        <a:spcBef>
          <a:spcPct val="30000"/>
        </a:spcBef>
        <a:spcAft>
          <a:spcPct val="0"/>
        </a:spcAft>
        <a:buChar char="–"/>
        <a:defRPr sz="3000" kern="1200">
          <a:solidFill>
            <a:schemeClr val="tx1"/>
          </a:solidFill>
          <a:latin typeface="+mn-lt"/>
          <a:ea typeface="+mn-ea"/>
          <a:cs typeface="+mn-cs"/>
        </a:defRPr>
      </a:lvl4pPr>
      <a:lvl5pPr marL="3086100" indent="-342900" algn="l" rtl="0" fontAlgn="base">
        <a:spcBef>
          <a:spcPct val="30000"/>
        </a:spcBef>
        <a:spcAft>
          <a:spcPct val="0"/>
        </a:spcAft>
        <a:buChar char="»"/>
        <a:defRPr sz="30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sv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sv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sv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sv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80010"/>
            <a:ext cx="18288000" cy="10126980"/>
          </a:xfrm>
          <a:custGeom>
            <a:avLst/>
            <a:gdLst/>
            <a:ahLst/>
            <a:cxnLst/>
            <a:rect l="l" t="t" r="r" b="b"/>
            <a:pathLst>
              <a:path w="18288000" h="10126980">
                <a:moveTo>
                  <a:pt x="0" y="0"/>
                </a:moveTo>
                <a:lnTo>
                  <a:pt x="18288000" y="0"/>
                </a:lnTo>
                <a:lnTo>
                  <a:pt x="18288000" y="10126980"/>
                </a:lnTo>
                <a:lnTo>
                  <a:pt x="0" y="10126980"/>
                </a:lnTo>
                <a:lnTo>
                  <a:pt x="0" y="0"/>
                </a:lnTo>
                <a:close/>
              </a:path>
            </a:pathLst>
          </a:custGeom>
          <a:blipFill>
            <a:blip r:embed="rId1"/>
            <a:stretch>
              <a:fillRect/>
            </a:stretch>
          </a:blipFill>
        </p:spPr>
      </p:sp>
      <p:sp>
        <p:nvSpPr>
          <p:cNvPr id="3" name="Freeform 3"/>
          <p:cNvSpPr/>
          <p:nvPr/>
        </p:nvSpPr>
        <p:spPr>
          <a:xfrm>
            <a:off x="823546" y="3092718"/>
            <a:ext cx="16758138" cy="6534102"/>
          </a:xfrm>
          <a:custGeom>
            <a:avLst/>
            <a:gdLst/>
            <a:ahLst/>
            <a:cxnLst/>
            <a:rect l="l" t="t" r="r" b="b"/>
            <a:pathLst>
              <a:path w="16758138" h="6534102">
                <a:moveTo>
                  <a:pt x="0" y="0"/>
                </a:moveTo>
                <a:lnTo>
                  <a:pt x="16758139" y="0"/>
                </a:lnTo>
                <a:lnTo>
                  <a:pt x="16758139" y="6534102"/>
                </a:lnTo>
                <a:lnTo>
                  <a:pt x="0" y="6534102"/>
                </a:lnTo>
                <a:lnTo>
                  <a:pt x="0" y="0"/>
                </a:lnTo>
                <a:close/>
              </a:path>
            </a:pathLst>
          </a:custGeom>
          <a:blipFill>
            <a:blip r:embed="rId2"/>
            <a:stretch>
              <a:fillRect l="-172916" t="-401508" r="-170992"/>
            </a:stretch>
          </a:blipFill>
        </p:spPr>
      </p:sp>
      <p:sp>
        <p:nvSpPr>
          <p:cNvPr id="4" name="TextBox 4"/>
          <p:cNvSpPr txBox="1"/>
          <p:nvPr/>
        </p:nvSpPr>
        <p:spPr>
          <a:xfrm>
            <a:off x="6844331" y="3054618"/>
            <a:ext cx="4394185" cy="798196"/>
          </a:xfrm>
          <a:prstGeom prst="rect">
            <a:avLst/>
          </a:prstGeom>
        </p:spPr>
        <p:txBody>
          <a:bodyPr lIns="0" tIns="0" rIns="0" bIns="0" rtlCol="0" anchor="t">
            <a:spAutoFit/>
          </a:bodyPr>
          <a:lstStyle/>
          <a:p>
            <a:pPr algn="ctr">
              <a:lnSpc>
                <a:spcPts val="5880"/>
              </a:lnSpc>
              <a:spcBef>
                <a:spcPct val="0"/>
              </a:spcBef>
            </a:pPr>
            <a:r>
              <a:rPr lang="en-US" sz="42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Major Project on</a:t>
            </a:r>
            <a:endParaRPr lang="en-US" sz="42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5" name="TextBox 5"/>
          <p:cNvSpPr txBox="1"/>
          <p:nvPr/>
        </p:nvSpPr>
        <p:spPr>
          <a:xfrm>
            <a:off x="131885" y="3863989"/>
            <a:ext cx="17819077" cy="717550"/>
          </a:xfrm>
          <a:prstGeom prst="rect">
            <a:avLst/>
          </a:prstGeom>
        </p:spPr>
        <p:txBody>
          <a:bodyPr lIns="0" tIns="0" rIns="0" bIns="0" rtlCol="0" anchor="t">
            <a:spAutoFit/>
          </a:bodyPr>
          <a:lstStyle/>
          <a:p>
            <a:pPr algn="ctr">
              <a:lnSpc>
                <a:spcPts val="5600"/>
              </a:lnSpc>
            </a:pPr>
            <a:r>
              <a:rPr lang="en-US" sz="4000" b="1">
                <a:solidFill>
                  <a:srgbClr val="38B6FF"/>
                </a:solidFill>
                <a:latin typeface="Canva Sans Bold" panose="020B0803030501040103"/>
                <a:ea typeface="Canva Sans Bold" panose="020B0803030501040103"/>
                <a:cs typeface="Canva Sans Bold" panose="020B0803030501040103"/>
                <a:sym typeface="Canva Sans Bold" panose="020B0803030501040103"/>
              </a:rPr>
              <a:t>Courier Management System</a:t>
            </a:r>
            <a:endParaRPr lang="en-US" sz="4000" b="1">
              <a:solidFill>
                <a:srgbClr val="38B6FF"/>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6" name="TextBox 6"/>
          <p:cNvSpPr txBox="1"/>
          <p:nvPr/>
        </p:nvSpPr>
        <p:spPr>
          <a:xfrm>
            <a:off x="6697980" y="4923790"/>
            <a:ext cx="4302125" cy="1084580"/>
          </a:xfrm>
          <a:prstGeom prst="rect">
            <a:avLst/>
          </a:prstGeom>
        </p:spPr>
        <p:txBody>
          <a:bodyPr lIns="0" tIns="0" rIns="0" bIns="0" rtlCol="0" anchor="t">
            <a:noAutofit/>
          </a:bodyPr>
          <a:lstStyle/>
          <a:p>
            <a:pPr algn="ctr">
              <a:lnSpc>
                <a:spcPts val="5880"/>
              </a:lnSpc>
              <a:spcBef>
                <a:spcPct val="0"/>
              </a:spcBef>
            </a:pPr>
            <a:r>
              <a:rPr lang="en-US" sz="42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BATCH NO: 23</a:t>
            </a:r>
            <a:endParaRPr lang="en-US" sz="42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7" name="TextBox 7"/>
          <p:cNvSpPr txBox="1"/>
          <p:nvPr/>
        </p:nvSpPr>
        <p:spPr>
          <a:xfrm>
            <a:off x="823595" y="4859020"/>
            <a:ext cx="7837805" cy="5137150"/>
          </a:xfrm>
          <a:prstGeom prst="rect">
            <a:avLst/>
          </a:prstGeom>
        </p:spPr>
        <p:txBody>
          <a:bodyPr lIns="0" tIns="0" rIns="0" bIns="0" rtlCol="0" anchor="t">
            <a:noAutofit/>
          </a:bodyPr>
          <a:lstStyle/>
          <a:p>
            <a:pPr algn="l">
              <a:lnSpc>
                <a:spcPts val="4900"/>
              </a:lnSpc>
            </a:pPr>
            <a:endParaRPr lang="en-US" sz="32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l">
              <a:lnSpc>
                <a:spcPts val="4900"/>
              </a:lnSpc>
            </a:pPr>
            <a:r>
              <a:rPr lang="en-US" sz="32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Project Coordinator</a:t>
            </a:r>
            <a:endParaRPr lang="en-US" sz="32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l">
              <a:lnSpc>
                <a:spcPts val="4900"/>
              </a:lnSpc>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Dr. J. Narasimharao</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4900"/>
              </a:lnSpc>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Associate Professor</a:t>
            </a:r>
            <a:endParaRPr lang="en-US" sz="32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l">
              <a:lnSpc>
                <a:spcPts val="4900"/>
              </a:lnSpc>
            </a:pPr>
            <a:r>
              <a:rPr lang="en-US" sz="32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Project Guide  </a:t>
            </a:r>
            <a:endParaRPr lang="en-US" sz="32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l">
              <a:lnSpc>
                <a:spcPts val="4900"/>
              </a:lnSpc>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R. Sai Krishna</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4900"/>
              </a:lnSpc>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Assisstant Professor</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ctr">
              <a:lnSpc>
                <a:spcPts val="4900"/>
              </a:lnSpc>
              <a:spcBef>
                <a:spcPct val="0"/>
              </a:spcBef>
            </a:pPr>
            <a:r>
              <a:rPr lang="en-US" sz="3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a:t>
            </a:r>
            <a:endParaRPr lang="en-US" sz="3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8" name="TextBox 8"/>
          <p:cNvSpPr txBox="1"/>
          <p:nvPr/>
        </p:nvSpPr>
        <p:spPr>
          <a:xfrm>
            <a:off x="11439525" y="6207125"/>
            <a:ext cx="5010150" cy="2602865"/>
          </a:xfrm>
          <a:prstGeom prst="rect">
            <a:avLst/>
          </a:prstGeom>
        </p:spPr>
        <p:txBody>
          <a:bodyPr wrap="square" lIns="0" tIns="0" rIns="0" bIns="0" rtlCol="0" anchor="t">
            <a:spAutoFit/>
          </a:bodyPr>
          <a:lstStyle/>
          <a:p>
            <a:pPr algn="ctr">
              <a:lnSpc>
                <a:spcPts val="5600"/>
              </a:lnSpc>
            </a:pPr>
            <a:r>
              <a:rPr lang="en-US" sz="36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Batch Members</a:t>
            </a:r>
            <a:endParaRPr lang="en-US" sz="36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l">
              <a:lnSpc>
                <a:spcPts val="4900"/>
              </a:lnSpc>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217R1A0597  K.Vamshi</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4900"/>
              </a:lnSpc>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217R1A05B7 R.Akhila</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4900"/>
              </a:lnSpc>
              <a:spcBef>
                <a:spcPct val="0"/>
              </a:spcBef>
            </a:pPr>
            <a:r>
              <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rPr>
              <a:t>217R1A0580 B. Sai Charan</a:t>
            </a:r>
            <a:endParaRPr lang="en-US" sz="3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6" name="TextBox 6"/>
          <p:cNvSpPr txBox="1"/>
          <p:nvPr/>
        </p:nvSpPr>
        <p:spPr>
          <a:xfrm>
            <a:off x="1311786" y="319244"/>
            <a:ext cx="6038080" cy="888170"/>
          </a:xfrm>
          <a:prstGeom prst="rect">
            <a:avLst/>
          </a:prstGeom>
        </p:spPr>
        <p:txBody>
          <a:bodyPr lIns="0" tIns="0" rIns="0" bIns="0" rtlCol="0" anchor="t">
            <a:spAutoFit/>
          </a:bodyPr>
          <a:lstStyle/>
          <a:p>
            <a:pPr algn="l">
              <a:lnSpc>
                <a:spcPts val="5760"/>
              </a:lnSpc>
            </a:pPr>
            <a:r>
              <a:rPr lang="en-US" sz="5880" b="1" spc="-346">
                <a:solidFill>
                  <a:srgbClr val="263F6B"/>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ARCHITECTURE</a:t>
            </a:r>
            <a:endParaRPr lang="en-US" sz="5880" b="1" spc="-346">
              <a:solidFill>
                <a:srgbClr val="263F6B"/>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pic>
        <p:nvPicPr>
          <p:cNvPr id="3" name="Picture 2"/>
          <p:cNvPicPr>
            <a:picLocks noChangeAspect="1"/>
          </p:cNvPicPr>
          <p:nvPr/>
        </p:nvPicPr>
        <p:blipFill>
          <a:blip r:embed="rId1"/>
          <a:stretch>
            <a:fillRect/>
          </a:stretch>
        </p:blipFill>
        <p:spPr>
          <a:xfrm>
            <a:off x="1002030" y="2174240"/>
            <a:ext cx="10201910" cy="74701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6" name="TextBox 6"/>
          <p:cNvSpPr txBox="1"/>
          <p:nvPr/>
        </p:nvSpPr>
        <p:spPr>
          <a:xfrm>
            <a:off x="1311786" y="319244"/>
            <a:ext cx="6038080" cy="888170"/>
          </a:xfrm>
          <a:prstGeom prst="rect">
            <a:avLst/>
          </a:prstGeom>
        </p:spPr>
        <p:txBody>
          <a:bodyPr lIns="0" tIns="0" rIns="0" bIns="0" rtlCol="0" anchor="t">
            <a:spAutoFit/>
          </a:bodyPr>
          <a:lstStyle/>
          <a:p>
            <a:pPr algn="l">
              <a:lnSpc>
                <a:spcPts val="5760"/>
              </a:lnSpc>
            </a:pPr>
            <a:r>
              <a:rPr lang="en-US" sz="5880" b="1" spc="-346">
                <a:solidFill>
                  <a:srgbClr val="263F6B"/>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UML DIAGRAMS</a:t>
            </a:r>
            <a:endParaRPr lang="en-US" sz="5880" b="1" spc="-346">
              <a:solidFill>
                <a:srgbClr val="263F6B"/>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sp>
        <p:nvSpPr>
          <p:cNvPr id="7" name="TextBox 7"/>
          <p:cNvSpPr txBox="1"/>
          <p:nvPr/>
        </p:nvSpPr>
        <p:spPr>
          <a:xfrm>
            <a:off x="714200" y="2164804"/>
            <a:ext cx="5685432" cy="614680"/>
          </a:xfrm>
          <a:prstGeom prst="rect">
            <a:avLst/>
          </a:prstGeom>
        </p:spPr>
        <p:txBody>
          <a:bodyPr lIns="0" tIns="0" rIns="0" bIns="0" rtlCol="0" anchor="t">
            <a:spAutoFit/>
          </a:bodyPr>
          <a:lstStyle/>
          <a:p>
            <a:pPr marL="863600" lvl="1" indent="-431800" algn="l">
              <a:lnSpc>
                <a:spcPts val="3920"/>
              </a:lnSpc>
              <a:buFont typeface="Arial" panose="020B0604020202020204"/>
              <a:buChar char="•"/>
            </a:pPr>
            <a:r>
              <a:rPr lang="en-US" sz="4000" b="1" spc="-235">
                <a:solidFill>
                  <a:srgbClr val="545454"/>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USE CASE DIAGRAM</a:t>
            </a:r>
            <a:endParaRPr lang="en-US" sz="4000" b="1" spc="-235">
              <a:solidFill>
                <a:srgbClr val="545454"/>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pic>
        <p:nvPicPr>
          <p:cNvPr id="8" name="Picture 7"/>
          <p:cNvPicPr>
            <a:picLocks noChangeAspect="1"/>
          </p:cNvPicPr>
          <p:nvPr/>
        </p:nvPicPr>
        <p:blipFill>
          <a:blip r:embed="rId1"/>
          <a:stretch>
            <a:fillRect/>
          </a:stretch>
        </p:blipFill>
        <p:spPr>
          <a:xfrm>
            <a:off x="1905000" y="2750185"/>
            <a:ext cx="7977505" cy="73520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960904" y="4430556"/>
            <a:ext cx="25783492" cy="9586163"/>
          </a:xfrm>
          <a:prstGeom prst="rect">
            <a:avLst/>
          </a:prstGeom>
          <a:solidFill>
            <a:srgbClr val="545454">
              <a:alpha val="4706"/>
            </a:srgbClr>
          </a:solidFill>
        </p:spPr>
      </p:sp>
      <p:sp>
        <p:nvSpPr>
          <p:cNvPr id="6" name="TextBox 6"/>
          <p:cNvSpPr txBox="1"/>
          <p:nvPr/>
        </p:nvSpPr>
        <p:spPr>
          <a:xfrm>
            <a:off x="501363" y="1028700"/>
            <a:ext cx="5685432" cy="614680"/>
          </a:xfrm>
          <a:prstGeom prst="rect">
            <a:avLst/>
          </a:prstGeom>
        </p:spPr>
        <p:txBody>
          <a:bodyPr lIns="0" tIns="0" rIns="0" bIns="0" rtlCol="0" anchor="t">
            <a:spAutoFit/>
          </a:bodyPr>
          <a:lstStyle/>
          <a:p>
            <a:pPr marL="863600" lvl="1" indent="-431800" algn="l">
              <a:lnSpc>
                <a:spcPts val="3920"/>
              </a:lnSpc>
              <a:buFont typeface="Arial" panose="020B0604020202020204"/>
              <a:buChar char="•"/>
            </a:pPr>
            <a:r>
              <a:rPr lang="en-US" sz="4000" b="1" spc="-235">
                <a:solidFill>
                  <a:srgbClr val="545454"/>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CLASS DIAGRAM</a:t>
            </a:r>
            <a:endParaRPr lang="en-US" sz="4000" b="1" spc="-235">
              <a:solidFill>
                <a:srgbClr val="545454"/>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sp>
        <p:nvSpPr>
          <p:cNvPr id="8" name="TextBox 8"/>
          <p:cNvSpPr txBox="1"/>
          <p:nvPr/>
        </p:nvSpPr>
        <p:spPr>
          <a:xfrm>
            <a:off x="8242560" y="3903316"/>
            <a:ext cx="168116" cy="581025"/>
          </a:xfrm>
          <a:prstGeom prst="rect">
            <a:avLst/>
          </a:prstGeom>
        </p:spPr>
        <p:txBody>
          <a:bodyPr lIns="0" tIns="0" rIns="0" bIns="0" rtlCol="0" anchor="t">
            <a:spAutoFit/>
          </a:bodyPr>
          <a:lstStyle/>
          <a:p>
            <a:pPr algn="ctr">
              <a:lnSpc>
                <a:spcPts val="4200"/>
              </a:lnSpc>
              <a:spcBef>
                <a:spcPct val="0"/>
              </a:spcBef>
            </a:pPr>
            <a:r>
              <a:rPr lang="en-US" sz="3000" b="1" spc="-177">
                <a:solidFill>
                  <a:srgbClr val="545454"/>
                </a:solidFill>
                <a:latin typeface="Times New Roman Bold" panose="02030802070405020303"/>
                <a:ea typeface="Times New Roman Bold" panose="02030802070405020303"/>
                <a:cs typeface="Times New Roman Bold" panose="02030802070405020303"/>
                <a:sym typeface="Times New Roman Bold" panose="02030802070405020303"/>
              </a:rPr>
              <a:t>1</a:t>
            </a:r>
            <a:endParaRPr lang="en-US" sz="3000" b="1" spc="-177">
              <a:solidFill>
                <a:srgbClr val="545454"/>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9" name="TextBox 9"/>
          <p:cNvSpPr txBox="1"/>
          <p:nvPr/>
        </p:nvSpPr>
        <p:spPr>
          <a:xfrm>
            <a:off x="12767046" y="3446116"/>
            <a:ext cx="179546" cy="581025"/>
          </a:xfrm>
          <a:prstGeom prst="rect">
            <a:avLst/>
          </a:prstGeom>
        </p:spPr>
        <p:txBody>
          <a:bodyPr lIns="0" tIns="0" rIns="0" bIns="0" rtlCol="0" anchor="t">
            <a:spAutoFit/>
          </a:bodyPr>
          <a:lstStyle/>
          <a:p>
            <a:pPr algn="ctr">
              <a:lnSpc>
                <a:spcPts val="4200"/>
              </a:lnSpc>
              <a:spcBef>
                <a:spcPct val="0"/>
              </a:spcBef>
            </a:pPr>
            <a:r>
              <a:rPr lang="en-US" sz="3000" b="1" spc="-177">
                <a:solidFill>
                  <a:srgbClr val="545454"/>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1</a:t>
            </a:r>
            <a:endParaRPr lang="en-US" sz="3000" b="1" spc="-177">
              <a:solidFill>
                <a:srgbClr val="545454"/>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sp>
        <p:nvSpPr>
          <p:cNvPr id="10" name="TextBox 10"/>
          <p:cNvSpPr txBox="1"/>
          <p:nvPr/>
        </p:nvSpPr>
        <p:spPr>
          <a:xfrm rot="-452855">
            <a:off x="13230558" y="3935581"/>
            <a:ext cx="513278" cy="581025"/>
          </a:xfrm>
          <a:prstGeom prst="rect">
            <a:avLst/>
          </a:prstGeom>
        </p:spPr>
        <p:txBody>
          <a:bodyPr lIns="0" tIns="0" rIns="0" bIns="0" rtlCol="0" anchor="t">
            <a:spAutoFit/>
          </a:bodyPr>
          <a:lstStyle/>
          <a:p>
            <a:pPr algn="ctr">
              <a:lnSpc>
                <a:spcPts val="4200"/>
              </a:lnSpc>
              <a:spcBef>
                <a:spcPct val="0"/>
              </a:spcBef>
            </a:pPr>
            <a:r>
              <a:rPr lang="en-US" sz="3000" b="1" spc="-177">
                <a:solidFill>
                  <a:srgbClr val="545454"/>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1..*</a:t>
            </a:r>
            <a:endParaRPr lang="en-US" sz="3000" b="1" spc="-177">
              <a:solidFill>
                <a:srgbClr val="545454"/>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sp>
        <p:nvSpPr>
          <p:cNvPr id="11" name="TextBox 11"/>
          <p:cNvSpPr txBox="1"/>
          <p:nvPr/>
        </p:nvSpPr>
        <p:spPr>
          <a:xfrm>
            <a:off x="8147072" y="6041440"/>
            <a:ext cx="179546" cy="581025"/>
          </a:xfrm>
          <a:prstGeom prst="rect">
            <a:avLst/>
          </a:prstGeom>
        </p:spPr>
        <p:txBody>
          <a:bodyPr lIns="0" tIns="0" rIns="0" bIns="0" rtlCol="0" anchor="t">
            <a:spAutoFit/>
          </a:bodyPr>
          <a:lstStyle/>
          <a:p>
            <a:pPr algn="ctr">
              <a:lnSpc>
                <a:spcPts val="4200"/>
              </a:lnSpc>
              <a:spcBef>
                <a:spcPct val="0"/>
              </a:spcBef>
            </a:pPr>
            <a:r>
              <a:rPr lang="en-US" sz="3000" b="1" spc="-177">
                <a:solidFill>
                  <a:srgbClr val="545454"/>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1</a:t>
            </a:r>
            <a:endParaRPr lang="en-US" sz="3000" b="1" spc="-177">
              <a:solidFill>
                <a:srgbClr val="545454"/>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sp>
        <p:nvSpPr>
          <p:cNvPr id="12" name="TextBox 12"/>
          <p:cNvSpPr txBox="1"/>
          <p:nvPr/>
        </p:nvSpPr>
        <p:spPr>
          <a:xfrm>
            <a:off x="8812045" y="6679950"/>
            <a:ext cx="179546" cy="581025"/>
          </a:xfrm>
          <a:prstGeom prst="rect">
            <a:avLst/>
          </a:prstGeom>
        </p:spPr>
        <p:txBody>
          <a:bodyPr lIns="0" tIns="0" rIns="0" bIns="0" rtlCol="0" anchor="t">
            <a:spAutoFit/>
          </a:bodyPr>
          <a:lstStyle/>
          <a:p>
            <a:pPr algn="ctr">
              <a:lnSpc>
                <a:spcPts val="4200"/>
              </a:lnSpc>
              <a:spcBef>
                <a:spcPct val="0"/>
              </a:spcBef>
            </a:pPr>
            <a:r>
              <a:rPr lang="en-US" sz="3000" b="1" spc="-177">
                <a:solidFill>
                  <a:srgbClr val="545454"/>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1</a:t>
            </a:r>
            <a:endParaRPr lang="en-US" sz="3000" b="1" spc="-177">
              <a:solidFill>
                <a:srgbClr val="545454"/>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sp>
        <p:nvSpPr>
          <p:cNvPr id="13" name="TextBox 13"/>
          <p:cNvSpPr txBox="1"/>
          <p:nvPr/>
        </p:nvSpPr>
        <p:spPr>
          <a:xfrm>
            <a:off x="13495330" y="6270040"/>
            <a:ext cx="179546" cy="581025"/>
          </a:xfrm>
          <a:prstGeom prst="rect">
            <a:avLst/>
          </a:prstGeom>
        </p:spPr>
        <p:txBody>
          <a:bodyPr lIns="0" tIns="0" rIns="0" bIns="0" rtlCol="0" anchor="t">
            <a:spAutoFit/>
          </a:bodyPr>
          <a:lstStyle/>
          <a:p>
            <a:pPr algn="ctr">
              <a:lnSpc>
                <a:spcPts val="4200"/>
              </a:lnSpc>
              <a:spcBef>
                <a:spcPct val="0"/>
              </a:spcBef>
            </a:pPr>
            <a:r>
              <a:rPr lang="en-US" sz="3000" b="1" spc="-177">
                <a:solidFill>
                  <a:srgbClr val="545454"/>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1</a:t>
            </a:r>
            <a:endParaRPr lang="en-US" sz="3000" b="1" spc="-177">
              <a:solidFill>
                <a:srgbClr val="545454"/>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sp>
        <p:nvSpPr>
          <p:cNvPr id="14" name="TextBox 14"/>
          <p:cNvSpPr txBox="1"/>
          <p:nvPr/>
        </p:nvSpPr>
        <p:spPr>
          <a:xfrm>
            <a:off x="12856819" y="6727240"/>
            <a:ext cx="179546" cy="581025"/>
          </a:xfrm>
          <a:prstGeom prst="rect">
            <a:avLst/>
          </a:prstGeom>
        </p:spPr>
        <p:txBody>
          <a:bodyPr lIns="0" tIns="0" rIns="0" bIns="0" rtlCol="0" anchor="t">
            <a:spAutoFit/>
          </a:bodyPr>
          <a:lstStyle/>
          <a:p>
            <a:pPr algn="ctr">
              <a:lnSpc>
                <a:spcPts val="4200"/>
              </a:lnSpc>
              <a:spcBef>
                <a:spcPct val="0"/>
              </a:spcBef>
            </a:pPr>
            <a:r>
              <a:rPr lang="en-US" sz="3000" b="1" spc="-177">
                <a:solidFill>
                  <a:srgbClr val="545454"/>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1</a:t>
            </a:r>
            <a:endParaRPr lang="en-US" sz="3000" b="1" spc="-177">
              <a:solidFill>
                <a:srgbClr val="545454"/>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pic>
        <p:nvPicPr>
          <p:cNvPr id="15" name="Picture 14"/>
          <p:cNvPicPr>
            <a:picLocks noChangeAspect="1"/>
          </p:cNvPicPr>
          <p:nvPr/>
        </p:nvPicPr>
        <p:blipFill>
          <a:blip r:embed="rId1"/>
          <a:stretch>
            <a:fillRect/>
          </a:stretch>
        </p:blipFill>
        <p:spPr>
          <a:xfrm>
            <a:off x="1643380" y="2145665"/>
            <a:ext cx="11944350" cy="78409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6" name="TextBox 6"/>
          <p:cNvSpPr txBox="1"/>
          <p:nvPr/>
        </p:nvSpPr>
        <p:spPr>
          <a:xfrm>
            <a:off x="241229" y="721360"/>
            <a:ext cx="6521302" cy="615563"/>
          </a:xfrm>
          <a:prstGeom prst="rect">
            <a:avLst/>
          </a:prstGeom>
        </p:spPr>
        <p:txBody>
          <a:bodyPr lIns="0" tIns="0" rIns="0" bIns="0" rtlCol="0" anchor="t">
            <a:spAutoFit/>
          </a:bodyPr>
          <a:lstStyle/>
          <a:p>
            <a:pPr marL="864870" lvl="1" indent="-432435" algn="l">
              <a:lnSpc>
                <a:spcPts val="3925"/>
              </a:lnSpc>
              <a:buFont typeface="Arial" panose="020B0604020202020204"/>
              <a:buChar char="•"/>
            </a:pPr>
            <a:r>
              <a:rPr lang="en-US" sz="4005" b="1" spc="-236">
                <a:solidFill>
                  <a:srgbClr val="545454"/>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SEQUENCE DIAGRAM</a:t>
            </a:r>
            <a:endParaRPr lang="en-US" sz="4005" b="1" spc="-236">
              <a:solidFill>
                <a:srgbClr val="545454"/>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pic>
        <p:nvPicPr>
          <p:cNvPr id="7" name="Picture 6"/>
          <p:cNvPicPr>
            <a:picLocks noChangeAspect="1"/>
          </p:cNvPicPr>
          <p:nvPr/>
        </p:nvPicPr>
        <p:blipFill>
          <a:blip r:embed="rId1"/>
          <a:stretch>
            <a:fillRect/>
          </a:stretch>
        </p:blipFill>
        <p:spPr>
          <a:xfrm>
            <a:off x="514985" y="1532890"/>
            <a:ext cx="12887325" cy="87134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6" name="TextBox 6"/>
          <p:cNvSpPr txBox="1"/>
          <p:nvPr/>
        </p:nvSpPr>
        <p:spPr>
          <a:xfrm>
            <a:off x="0" y="1028700"/>
            <a:ext cx="5685432" cy="614680"/>
          </a:xfrm>
          <a:prstGeom prst="rect">
            <a:avLst/>
          </a:prstGeom>
        </p:spPr>
        <p:txBody>
          <a:bodyPr lIns="0" tIns="0" rIns="0" bIns="0" rtlCol="0" anchor="t">
            <a:spAutoFit/>
          </a:bodyPr>
          <a:lstStyle/>
          <a:p>
            <a:pPr marL="863600" lvl="1" indent="-431800" algn="l">
              <a:lnSpc>
                <a:spcPts val="3920"/>
              </a:lnSpc>
              <a:buFont typeface="Arial" panose="020B0604020202020204"/>
              <a:buChar char="•"/>
            </a:pPr>
            <a:r>
              <a:rPr lang="en-US" sz="4000" b="1" spc="-235">
                <a:solidFill>
                  <a:srgbClr val="545454"/>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ACTIVITY DIAGRAM</a:t>
            </a:r>
            <a:endParaRPr lang="en-US" sz="4000" b="1" spc="-235">
              <a:solidFill>
                <a:srgbClr val="545454"/>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pic>
        <p:nvPicPr>
          <p:cNvPr id="7" name="Picture 6"/>
          <p:cNvPicPr>
            <a:picLocks noChangeAspect="1"/>
          </p:cNvPicPr>
          <p:nvPr/>
        </p:nvPicPr>
        <p:blipFill>
          <a:blip r:embed="rId1"/>
          <a:stretch>
            <a:fillRect/>
          </a:stretch>
        </p:blipFill>
        <p:spPr>
          <a:xfrm>
            <a:off x="300355" y="1691005"/>
            <a:ext cx="11282680" cy="83864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83237" y="4465219"/>
            <a:ext cx="25783492" cy="9586163"/>
          </a:xfrm>
          <a:prstGeom prst="rect">
            <a:avLst/>
          </a:prstGeom>
          <a:solidFill>
            <a:srgbClr val="000000">
              <a:alpha val="6667"/>
            </a:srgbClr>
          </a:solidFill>
        </p:spPr>
      </p:sp>
      <p:sp>
        <p:nvSpPr>
          <p:cNvPr id="3" name="Freeform 3"/>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7494137" y="698454"/>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AutoShape 7"/>
          <p:cNvSpPr/>
          <p:nvPr/>
        </p:nvSpPr>
        <p:spPr>
          <a:xfrm>
            <a:off x="1028700" y="8302951"/>
            <a:ext cx="16230600" cy="169519"/>
          </a:xfrm>
          <a:prstGeom prst="rect">
            <a:avLst/>
          </a:prstGeom>
          <a:solidFill>
            <a:srgbClr val="FFFFFF"/>
          </a:solidFill>
        </p:spPr>
      </p:sp>
      <p:sp>
        <p:nvSpPr>
          <p:cNvPr id="8" name="AutoShape 8"/>
          <p:cNvSpPr/>
          <p:nvPr/>
        </p:nvSpPr>
        <p:spPr>
          <a:xfrm>
            <a:off x="1028700" y="1814529"/>
            <a:ext cx="16230600" cy="169519"/>
          </a:xfrm>
          <a:prstGeom prst="rect">
            <a:avLst/>
          </a:prstGeom>
          <a:solidFill>
            <a:srgbClr val="FFFFFF"/>
          </a:solidFill>
        </p:spPr>
      </p:sp>
      <p:sp>
        <p:nvSpPr>
          <p:cNvPr id="10" name="TextBox 10"/>
          <p:cNvSpPr txBox="1"/>
          <p:nvPr/>
        </p:nvSpPr>
        <p:spPr>
          <a:xfrm>
            <a:off x="11708509" y="574629"/>
            <a:ext cx="4912686" cy="581025"/>
          </a:xfrm>
          <a:prstGeom prst="rect">
            <a:avLst/>
          </a:prstGeom>
        </p:spPr>
        <p:txBody>
          <a:bodyPr lIns="0" tIns="0" rIns="0" bIns="0" rtlCol="0" anchor="t">
            <a:spAutoFit/>
          </a:bodyPr>
          <a:lstStyle/>
          <a:p>
            <a:pPr algn="ctr">
              <a:lnSpc>
                <a:spcPts val="4200"/>
              </a:lnSpc>
              <a:spcBef>
                <a:spcPct val="0"/>
              </a:spcBef>
            </a:pPr>
            <a:r>
              <a:rPr lang="en-US" sz="3000" b="1" spc="-177">
                <a:solidFill>
                  <a:srgbClr val="FFFFFF"/>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USER REGISTRATION</a:t>
            </a:r>
            <a:endParaRPr lang="en-US" sz="3000" b="1" spc="-177">
              <a:solidFill>
                <a:srgbClr val="FFFFFF"/>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sp>
        <p:nvSpPr>
          <p:cNvPr id="11" name="TextBox 11"/>
          <p:cNvSpPr txBox="1"/>
          <p:nvPr/>
        </p:nvSpPr>
        <p:spPr>
          <a:xfrm>
            <a:off x="355600" y="-1905"/>
            <a:ext cx="4912995" cy="929005"/>
          </a:xfrm>
          <a:prstGeom prst="rect">
            <a:avLst/>
          </a:prstGeom>
        </p:spPr>
        <p:txBody>
          <a:bodyPr lIns="0" tIns="0" rIns="0" bIns="0" rtlCol="0" anchor="t">
            <a:noAutofit/>
          </a:bodyPr>
          <a:lstStyle/>
          <a:p>
            <a:pPr algn="ctr">
              <a:lnSpc>
                <a:spcPts val="4900"/>
              </a:lnSpc>
              <a:spcBef>
                <a:spcPct val="0"/>
              </a:spcBef>
            </a:pPr>
            <a:r>
              <a:rPr lang="en-US" sz="3500" b="1" spc="-206">
                <a:solidFill>
                  <a:srgbClr val="FFFFFF"/>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PROJECT EXECUTION</a:t>
            </a:r>
            <a:endParaRPr lang="en-US" sz="3500" b="1" spc="-206">
              <a:solidFill>
                <a:srgbClr val="FFFFFF"/>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pic>
        <p:nvPicPr>
          <p:cNvPr id="1444571663" name="Picture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55600" y="1257300"/>
            <a:ext cx="17804130" cy="8912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83237" y="4465219"/>
            <a:ext cx="25783492" cy="9586163"/>
          </a:xfrm>
          <a:prstGeom prst="rect">
            <a:avLst/>
          </a:prstGeom>
          <a:solidFill>
            <a:srgbClr val="000000">
              <a:alpha val="6667"/>
            </a:srgbClr>
          </a:solidFill>
        </p:spPr>
      </p:sp>
      <p:sp>
        <p:nvSpPr>
          <p:cNvPr id="3" name="Freeform 3"/>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7494137" y="698454"/>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AutoShape 7"/>
          <p:cNvSpPr/>
          <p:nvPr/>
        </p:nvSpPr>
        <p:spPr>
          <a:xfrm>
            <a:off x="1028700" y="8302951"/>
            <a:ext cx="16230600" cy="169519"/>
          </a:xfrm>
          <a:prstGeom prst="rect">
            <a:avLst/>
          </a:prstGeom>
          <a:solidFill>
            <a:srgbClr val="FFFFFF"/>
          </a:solidFill>
        </p:spPr>
      </p:sp>
      <p:sp>
        <p:nvSpPr>
          <p:cNvPr id="8" name="AutoShape 8"/>
          <p:cNvSpPr/>
          <p:nvPr/>
        </p:nvSpPr>
        <p:spPr>
          <a:xfrm>
            <a:off x="1028700" y="1814529"/>
            <a:ext cx="16230600" cy="169519"/>
          </a:xfrm>
          <a:prstGeom prst="rect">
            <a:avLst/>
          </a:prstGeom>
          <a:solidFill>
            <a:srgbClr val="FFFFFF"/>
          </a:solidFill>
        </p:spPr>
      </p:sp>
      <p:sp>
        <p:nvSpPr>
          <p:cNvPr id="10" name="TextBox 10"/>
          <p:cNvSpPr txBox="1"/>
          <p:nvPr/>
        </p:nvSpPr>
        <p:spPr>
          <a:xfrm>
            <a:off x="10124057" y="401602"/>
            <a:ext cx="6473489" cy="581025"/>
          </a:xfrm>
          <a:prstGeom prst="rect">
            <a:avLst/>
          </a:prstGeom>
        </p:spPr>
        <p:txBody>
          <a:bodyPr lIns="0" tIns="0" rIns="0" bIns="0" rtlCol="0" anchor="t">
            <a:spAutoFit/>
          </a:bodyPr>
          <a:lstStyle/>
          <a:p>
            <a:pPr algn="ctr">
              <a:lnSpc>
                <a:spcPts val="4200"/>
              </a:lnSpc>
              <a:spcBef>
                <a:spcPct val="0"/>
              </a:spcBef>
            </a:pPr>
            <a:r>
              <a:rPr lang="en-US" sz="3000" b="1" spc="-177">
                <a:solidFill>
                  <a:srgbClr val="FFFFFF"/>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USER PREDICTING ATTACK TYPE</a:t>
            </a:r>
            <a:endParaRPr lang="en-US" sz="3000" b="1" spc="-177">
              <a:solidFill>
                <a:srgbClr val="FFFFFF"/>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pic>
        <p:nvPicPr>
          <p:cNvPr id="11" name="Picture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19380" y="60960"/>
            <a:ext cx="17952720" cy="1009777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83237" y="4465219"/>
            <a:ext cx="25783492" cy="9586163"/>
          </a:xfrm>
          <a:prstGeom prst="rect">
            <a:avLst/>
          </a:prstGeom>
          <a:solidFill>
            <a:srgbClr val="000000">
              <a:alpha val="6667"/>
            </a:srgbClr>
          </a:solidFill>
        </p:spPr>
      </p:sp>
      <p:sp>
        <p:nvSpPr>
          <p:cNvPr id="3" name="Freeform 3"/>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7494137" y="698454"/>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AutoShape 7"/>
          <p:cNvSpPr/>
          <p:nvPr/>
        </p:nvSpPr>
        <p:spPr>
          <a:xfrm>
            <a:off x="1028700" y="8302951"/>
            <a:ext cx="16230600" cy="169519"/>
          </a:xfrm>
          <a:prstGeom prst="rect">
            <a:avLst/>
          </a:prstGeom>
          <a:solidFill>
            <a:srgbClr val="FFFFFF"/>
          </a:solidFill>
        </p:spPr>
      </p:sp>
      <p:sp>
        <p:nvSpPr>
          <p:cNvPr id="8" name="AutoShape 8"/>
          <p:cNvSpPr/>
          <p:nvPr/>
        </p:nvSpPr>
        <p:spPr>
          <a:xfrm>
            <a:off x="1028700" y="1814529"/>
            <a:ext cx="16230600" cy="169519"/>
          </a:xfrm>
          <a:prstGeom prst="rect">
            <a:avLst/>
          </a:prstGeom>
          <a:solidFill>
            <a:srgbClr val="FFFFFF"/>
          </a:solidFill>
        </p:spPr>
      </p:sp>
      <p:sp>
        <p:nvSpPr>
          <p:cNvPr id="10" name="TextBox 10"/>
          <p:cNvSpPr txBox="1"/>
          <p:nvPr/>
        </p:nvSpPr>
        <p:spPr>
          <a:xfrm>
            <a:off x="10573379" y="346029"/>
            <a:ext cx="6473489" cy="581025"/>
          </a:xfrm>
          <a:prstGeom prst="rect">
            <a:avLst/>
          </a:prstGeom>
        </p:spPr>
        <p:txBody>
          <a:bodyPr lIns="0" tIns="0" rIns="0" bIns="0" rtlCol="0" anchor="t">
            <a:spAutoFit/>
          </a:bodyPr>
          <a:lstStyle/>
          <a:p>
            <a:pPr algn="ctr">
              <a:lnSpc>
                <a:spcPts val="4200"/>
              </a:lnSpc>
              <a:spcBef>
                <a:spcPct val="0"/>
              </a:spcBef>
            </a:pPr>
            <a:r>
              <a:rPr lang="en-US" sz="3000" b="1" spc="-177">
                <a:solidFill>
                  <a:srgbClr val="FFFFFF"/>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USER PROFILE</a:t>
            </a:r>
            <a:endParaRPr lang="en-US" sz="3000" b="1" spc="-177">
              <a:solidFill>
                <a:srgbClr val="FFFFFF"/>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pic>
        <p:nvPicPr>
          <p:cNvPr id="602360928" name="Picture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3180" y="48895"/>
            <a:ext cx="18002250" cy="1009459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83237" y="4465219"/>
            <a:ext cx="25783492" cy="9586163"/>
          </a:xfrm>
          <a:prstGeom prst="rect">
            <a:avLst/>
          </a:prstGeom>
          <a:solidFill>
            <a:srgbClr val="000000">
              <a:alpha val="6667"/>
            </a:srgbClr>
          </a:solidFill>
        </p:spPr>
      </p:sp>
      <p:sp>
        <p:nvSpPr>
          <p:cNvPr id="3" name="Freeform 3"/>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7494137" y="698454"/>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AutoShape 7"/>
          <p:cNvSpPr/>
          <p:nvPr/>
        </p:nvSpPr>
        <p:spPr>
          <a:xfrm>
            <a:off x="1028700" y="8302951"/>
            <a:ext cx="16230600" cy="169519"/>
          </a:xfrm>
          <a:prstGeom prst="rect">
            <a:avLst/>
          </a:prstGeom>
          <a:solidFill>
            <a:srgbClr val="FFFFFF"/>
          </a:solidFill>
        </p:spPr>
      </p:sp>
      <p:sp>
        <p:nvSpPr>
          <p:cNvPr id="8" name="AutoShape 8"/>
          <p:cNvSpPr/>
          <p:nvPr/>
        </p:nvSpPr>
        <p:spPr>
          <a:xfrm>
            <a:off x="1028700" y="1814529"/>
            <a:ext cx="16230600" cy="169519"/>
          </a:xfrm>
          <a:prstGeom prst="rect">
            <a:avLst/>
          </a:prstGeom>
          <a:solidFill>
            <a:srgbClr val="FFFFFF"/>
          </a:solidFill>
        </p:spPr>
      </p:sp>
      <p:sp>
        <p:nvSpPr>
          <p:cNvPr id="10" name="TextBox 10"/>
          <p:cNvSpPr txBox="1"/>
          <p:nvPr/>
        </p:nvSpPr>
        <p:spPr>
          <a:xfrm>
            <a:off x="10573379" y="346029"/>
            <a:ext cx="6473489" cy="581025"/>
          </a:xfrm>
          <a:prstGeom prst="rect">
            <a:avLst/>
          </a:prstGeom>
        </p:spPr>
        <p:txBody>
          <a:bodyPr lIns="0" tIns="0" rIns="0" bIns="0" rtlCol="0" anchor="t">
            <a:spAutoFit/>
          </a:bodyPr>
          <a:lstStyle/>
          <a:p>
            <a:pPr algn="ctr">
              <a:lnSpc>
                <a:spcPts val="4200"/>
              </a:lnSpc>
              <a:spcBef>
                <a:spcPct val="0"/>
              </a:spcBef>
            </a:pPr>
            <a:r>
              <a:rPr lang="en-US" sz="3000" b="1" spc="-177">
                <a:solidFill>
                  <a:srgbClr val="FFFFFF"/>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SERVICE PROVIDER LOGIN</a:t>
            </a:r>
            <a:endParaRPr lang="en-US" sz="3000" b="1" spc="-177">
              <a:solidFill>
                <a:srgbClr val="FFFFFF"/>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pic>
        <p:nvPicPr>
          <p:cNvPr id="1248988138"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8895" y="-20320"/>
            <a:ext cx="18336895" cy="1036891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83237" y="4465219"/>
            <a:ext cx="25783492" cy="9586163"/>
          </a:xfrm>
          <a:prstGeom prst="rect">
            <a:avLst/>
          </a:prstGeom>
          <a:solidFill>
            <a:srgbClr val="000000">
              <a:alpha val="6667"/>
            </a:srgbClr>
          </a:solidFill>
        </p:spPr>
      </p:sp>
      <p:sp>
        <p:nvSpPr>
          <p:cNvPr id="3" name="Freeform 3"/>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7494137" y="698454"/>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AutoShape 7"/>
          <p:cNvSpPr/>
          <p:nvPr/>
        </p:nvSpPr>
        <p:spPr>
          <a:xfrm>
            <a:off x="1028700" y="8302951"/>
            <a:ext cx="16230600" cy="169519"/>
          </a:xfrm>
          <a:prstGeom prst="rect">
            <a:avLst/>
          </a:prstGeom>
          <a:solidFill>
            <a:srgbClr val="FFFFFF"/>
          </a:solidFill>
        </p:spPr>
      </p:sp>
      <p:sp>
        <p:nvSpPr>
          <p:cNvPr id="8" name="AutoShape 8"/>
          <p:cNvSpPr/>
          <p:nvPr/>
        </p:nvSpPr>
        <p:spPr>
          <a:xfrm>
            <a:off x="1028700" y="1814529"/>
            <a:ext cx="16230600" cy="169519"/>
          </a:xfrm>
          <a:prstGeom prst="rect">
            <a:avLst/>
          </a:prstGeom>
          <a:solidFill>
            <a:srgbClr val="FFFFFF"/>
          </a:solidFill>
        </p:spPr>
      </p:sp>
      <p:sp>
        <p:nvSpPr>
          <p:cNvPr id="10" name="TextBox 10"/>
          <p:cNvSpPr txBox="1"/>
          <p:nvPr/>
        </p:nvSpPr>
        <p:spPr>
          <a:xfrm>
            <a:off x="10573379" y="346029"/>
            <a:ext cx="6685921" cy="581025"/>
          </a:xfrm>
          <a:prstGeom prst="rect">
            <a:avLst/>
          </a:prstGeom>
        </p:spPr>
        <p:txBody>
          <a:bodyPr lIns="0" tIns="0" rIns="0" bIns="0" rtlCol="0" anchor="t">
            <a:spAutoFit/>
          </a:bodyPr>
          <a:lstStyle/>
          <a:p>
            <a:pPr algn="ctr">
              <a:lnSpc>
                <a:spcPts val="4200"/>
              </a:lnSpc>
              <a:spcBef>
                <a:spcPct val="0"/>
              </a:spcBef>
            </a:pPr>
            <a:r>
              <a:rPr lang="en-US" sz="3000" b="1" spc="-177">
                <a:solidFill>
                  <a:srgbClr val="FFFFFF"/>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SERVICE PROVIDER HOME PAGE</a:t>
            </a:r>
            <a:endParaRPr lang="en-US" sz="3000" b="1" spc="-177">
              <a:solidFill>
                <a:srgbClr val="FFFFFF"/>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pic>
        <p:nvPicPr>
          <p:cNvPr id="1482409479" name="Picture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99695" y="62865"/>
            <a:ext cx="18188305" cy="10217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Freeform 3"/>
          <p:cNvSpPr/>
          <p:nvPr/>
        </p:nvSpPr>
        <p:spPr>
          <a:xfrm flipH="1">
            <a:off x="6305562" y="-995510"/>
            <a:ext cx="12278020" cy="12278020"/>
          </a:xfrm>
          <a:custGeom>
            <a:avLst/>
            <a:gdLst/>
            <a:ahLst/>
            <a:cxnLst/>
            <a:rect l="l" t="t" r="r" b="b"/>
            <a:pathLst>
              <a:path w="12278020" h="12278020">
                <a:moveTo>
                  <a:pt x="12278019" y="0"/>
                </a:moveTo>
                <a:lnTo>
                  <a:pt x="0" y="0"/>
                </a:lnTo>
                <a:lnTo>
                  <a:pt x="0" y="12278020"/>
                </a:lnTo>
                <a:lnTo>
                  <a:pt x="12278019" y="12278020"/>
                </a:lnTo>
                <a:lnTo>
                  <a:pt x="12278019" y="0"/>
                </a:lnTo>
                <a:close/>
              </a:path>
            </a:pathLst>
          </a:custGeom>
          <a:blipFill>
            <a:blip r:embed="rId1">
              <a:alphaModFix amt="19999"/>
              <a:extLst>
                <a:ext uri="{96DAC541-7B7A-43D3-8B79-37D633B846F1}">
                  <asvg:svgBlip xmlns:asvg="http://schemas.microsoft.com/office/drawing/2016/SVG/main" r:embed="rId2"/>
                </a:ext>
              </a:extLst>
            </a:blip>
            <a:stretch>
              <a:fillRect/>
            </a:stretch>
          </a:blipFill>
        </p:spPr>
      </p:sp>
      <p:sp>
        <p:nvSpPr>
          <p:cNvPr id="4" name="AutoShape 4"/>
          <p:cNvSpPr/>
          <p:nvPr/>
        </p:nvSpPr>
        <p:spPr>
          <a:xfrm>
            <a:off x="638175" y="1468374"/>
            <a:ext cx="17062881" cy="8005263"/>
          </a:xfrm>
          <a:prstGeom prst="rect">
            <a:avLst/>
          </a:prstGeom>
          <a:solidFill>
            <a:srgbClr val="213559"/>
          </a:solidFill>
        </p:spPr>
      </p:sp>
      <p:sp>
        <p:nvSpPr>
          <p:cNvPr id="5" name="TextBox 5"/>
          <p:cNvSpPr txBox="1"/>
          <p:nvPr/>
        </p:nvSpPr>
        <p:spPr>
          <a:xfrm>
            <a:off x="638175" y="228600"/>
            <a:ext cx="15556540" cy="1239774"/>
          </a:xfrm>
          <a:prstGeom prst="rect">
            <a:avLst/>
          </a:prstGeom>
        </p:spPr>
        <p:txBody>
          <a:bodyPr lIns="0" tIns="0" rIns="0" bIns="0" rtlCol="0" anchor="t">
            <a:spAutoFit/>
          </a:bodyPr>
          <a:lstStyle/>
          <a:p>
            <a:pPr algn="l">
              <a:lnSpc>
                <a:spcPts val="8070"/>
              </a:lnSpc>
            </a:pPr>
            <a:r>
              <a:rPr lang="en-US" sz="8235" b="1" spc="-485">
                <a:solidFill>
                  <a:srgbClr val="263F6B"/>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TABLE OF CONTENTS</a:t>
            </a:r>
            <a:endParaRPr lang="en-US" sz="8235" b="1" spc="-485">
              <a:solidFill>
                <a:srgbClr val="263F6B"/>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sp>
        <p:nvSpPr>
          <p:cNvPr id="6" name="TextBox 6"/>
          <p:cNvSpPr txBox="1"/>
          <p:nvPr/>
        </p:nvSpPr>
        <p:spPr>
          <a:xfrm>
            <a:off x="1028700" y="1563991"/>
            <a:ext cx="7614678" cy="8070215"/>
          </a:xfrm>
          <a:prstGeom prst="rect">
            <a:avLst/>
          </a:prstGeom>
        </p:spPr>
        <p:txBody>
          <a:bodyPr lIns="0" tIns="0" rIns="0" bIns="0" rtlCol="0" anchor="t">
            <a:spAutoFit/>
          </a:bodyPr>
          <a:lstStyle/>
          <a:p>
            <a:pPr marL="683895" lvl="1" indent="-342265" algn="l">
              <a:lnSpc>
                <a:spcPts val="7130"/>
              </a:lnSpc>
              <a:buFont typeface="Arial" panose="020B0604020202020204"/>
              <a:buChar char="•"/>
            </a:pPr>
            <a:r>
              <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rPr>
              <a:t>Abstract</a:t>
            </a:r>
            <a:endPar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683895" lvl="1" indent="-342265" algn="l">
              <a:lnSpc>
                <a:spcPts val="7130"/>
              </a:lnSpc>
              <a:buFont typeface="Arial" panose="020B0604020202020204"/>
              <a:buChar char="•"/>
            </a:pPr>
            <a:r>
              <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rPr>
              <a:t>Existing Systems</a:t>
            </a:r>
            <a:endPar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683895" lvl="1" indent="-342265" algn="l">
              <a:lnSpc>
                <a:spcPts val="7130"/>
              </a:lnSpc>
              <a:buFont typeface="Arial" panose="020B0604020202020204"/>
              <a:buChar char="•"/>
            </a:pPr>
            <a:r>
              <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rPr>
              <a:t>Proposed Systems</a:t>
            </a:r>
            <a:endPar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683895" lvl="1" indent="-342265" algn="l">
              <a:lnSpc>
                <a:spcPts val="7130"/>
              </a:lnSpc>
              <a:buFont typeface="Arial" panose="020B0604020202020204"/>
              <a:buChar char="•"/>
            </a:pPr>
            <a:r>
              <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rPr>
              <a:t>Advantages</a:t>
            </a:r>
            <a:endPar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683895" lvl="1" indent="-342265" algn="l">
              <a:lnSpc>
                <a:spcPts val="7130"/>
              </a:lnSpc>
              <a:buFont typeface="Arial" panose="020B0604020202020204"/>
              <a:buChar char="•"/>
            </a:pPr>
            <a:r>
              <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rPr>
              <a:t>Hardware and Software Requirements</a:t>
            </a:r>
            <a:endPar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683895" lvl="1" indent="-342265" algn="l">
              <a:lnSpc>
                <a:spcPts val="7130"/>
              </a:lnSpc>
              <a:buFont typeface="Arial" panose="020B0604020202020204"/>
              <a:buChar char="•"/>
            </a:pPr>
            <a:r>
              <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rPr>
              <a:t>Novality of Project</a:t>
            </a:r>
            <a:endPar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683895" lvl="1" indent="-342265" algn="l">
              <a:lnSpc>
                <a:spcPts val="7130"/>
              </a:lnSpc>
              <a:buFont typeface="Arial" panose="020B0604020202020204"/>
              <a:buChar char="•"/>
            </a:pPr>
            <a:r>
              <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rPr>
              <a:t>Architecture</a:t>
            </a:r>
            <a:endPar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6510"/>
              </a:lnSpc>
            </a:pPr>
          </a:p>
          <a:p>
            <a:pPr algn="l">
              <a:lnSpc>
                <a:spcPts val="6510"/>
              </a:lnSpc>
            </a:pPr>
          </a:p>
        </p:txBody>
      </p:sp>
      <p:sp>
        <p:nvSpPr>
          <p:cNvPr id="7" name="TextBox 7"/>
          <p:cNvSpPr txBox="1"/>
          <p:nvPr/>
        </p:nvSpPr>
        <p:spPr>
          <a:xfrm>
            <a:off x="9644622" y="1493284"/>
            <a:ext cx="7614678" cy="8793716"/>
          </a:xfrm>
          <a:prstGeom prst="rect">
            <a:avLst/>
          </a:prstGeom>
        </p:spPr>
        <p:txBody>
          <a:bodyPr lIns="0" tIns="0" rIns="0" bIns="0" rtlCol="0" anchor="t">
            <a:spAutoFit/>
          </a:bodyPr>
          <a:lstStyle/>
          <a:p>
            <a:pPr marL="683895" lvl="1" indent="-342265" algn="l">
              <a:lnSpc>
                <a:spcPts val="7130"/>
              </a:lnSpc>
              <a:buFont typeface="Arial" panose="020B0604020202020204"/>
              <a:buChar char="•"/>
            </a:pPr>
            <a:r>
              <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rPr>
              <a:t>Modules</a:t>
            </a:r>
            <a:endPar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683895" lvl="1" indent="-342265" algn="l">
              <a:lnSpc>
                <a:spcPts val="7130"/>
              </a:lnSpc>
              <a:buFont typeface="Arial" panose="020B0604020202020204"/>
              <a:buChar char="•"/>
            </a:pPr>
            <a:r>
              <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rPr>
              <a:t>UML diagrams</a:t>
            </a:r>
            <a:endPar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683895" lvl="1" indent="-342265" algn="l">
              <a:lnSpc>
                <a:spcPts val="7130"/>
              </a:lnSpc>
              <a:buFont typeface="Arial" panose="020B0604020202020204"/>
              <a:buChar char="•"/>
            </a:pPr>
            <a:r>
              <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rPr>
              <a:t>Sample code</a:t>
            </a:r>
            <a:endPar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683895" lvl="1" indent="-342265" algn="l">
              <a:lnSpc>
                <a:spcPts val="7130"/>
              </a:lnSpc>
              <a:buFont typeface="Arial" panose="020B0604020202020204"/>
              <a:buChar char="•"/>
            </a:pPr>
            <a:r>
              <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rPr>
              <a:t>Results</a:t>
            </a:r>
            <a:endPar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683895" lvl="1" indent="-342265" algn="l">
              <a:lnSpc>
                <a:spcPts val="7130"/>
              </a:lnSpc>
              <a:buFont typeface="Arial" panose="020B0604020202020204"/>
              <a:buChar char="•"/>
            </a:pPr>
            <a:r>
              <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rPr>
              <a:t>Conclusion</a:t>
            </a:r>
            <a:endPar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683895" lvl="1" indent="-342265" algn="l">
              <a:lnSpc>
                <a:spcPts val="7130"/>
              </a:lnSpc>
              <a:buFont typeface="Arial" panose="020B0604020202020204"/>
              <a:buChar char="•"/>
            </a:pPr>
            <a:r>
              <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rPr>
              <a:t>Future Scope</a:t>
            </a:r>
            <a:endPar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683895" lvl="1" indent="-342265" algn="l">
              <a:lnSpc>
                <a:spcPts val="7130"/>
              </a:lnSpc>
              <a:buFont typeface="Arial" panose="020B0604020202020204"/>
              <a:buChar char="•"/>
            </a:pPr>
            <a:r>
              <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rPr>
              <a:t>References</a:t>
            </a:r>
            <a:endParaRPr lang="en-US" sz="3170" spc="63">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7130"/>
              </a:lnSpc>
            </a:pPr>
          </a:p>
          <a:p>
            <a:pPr algn="l">
              <a:lnSpc>
                <a:spcPts val="6510"/>
              </a:lnSpc>
            </a:pPr>
          </a:p>
          <a:p>
            <a:pPr algn="l">
              <a:lnSpc>
                <a:spcPts val="6510"/>
              </a:lnSpc>
            </a:p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83237" y="4465219"/>
            <a:ext cx="25783492" cy="9586163"/>
          </a:xfrm>
          <a:prstGeom prst="rect">
            <a:avLst/>
          </a:prstGeom>
          <a:solidFill>
            <a:srgbClr val="000000">
              <a:alpha val="6667"/>
            </a:srgbClr>
          </a:solidFill>
        </p:spPr>
      </p:sp>
      <p:sp>
        <p:nvSpPr>
          <p:cNvPr id="3" name="Freeform 3"/>
          <p:cNvSpPr/>
          <p:nvPr/>
        </p:nvSpPr>
        <p:spPr>
          <a:xfrm>
            <a:off x="-1031105"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7494137" y="698454"/>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AutoShape 7"/>
          <p:cNvSpPr/>
          <p:nvPr/>
        </p:nvSpPr>
        <p:spPr>
          <a:xfrm>
            <a:off x="1028700" y="8302951"/>
            <a:ext cx="16230600" cy="169519"/>
          </a:xfrm>
          <a:prstGeom prst="rect">
            <a:avLst/>
          </a:prstGeom>
          <a:solidFill>
            <a:srgbClr val="FFFFFF"/>
          </a:solidFill>
        </p:spPr>
      </p:sp>
      <p:sp>
        <p:nvSpPr>
          <p:cNvPr id="8" name="AutoShape 8"/>
          <p:cNvSpPr/>
          <p:nvPr/>
        </p:nvSpPr>
        <p:spPr>
          <a:xfrm>
            <a:off x="1028700" y="1814529"/>
            <a:ext cx="16230600" cy="169519"/>
          </a:xfrm>
          <a:prstGeom prst="rect">
            <a:avLst/>
          </a:prstGeom>
          <a:solidFill>
            <a:srgbClr val="FFFFFF"/>
          </a:solidFill>
        </p:spPr>
      </p:sp>
      <p:sp>
        <p:nvSpPr>
          <p:cNvPr id="10" name="TextBox 10"/>
          <p:cNvSpPr txBox="1"/>
          <p:nvPr/>
        </p:nvSpPr>
        <p:spPr>
          <a:xfrm>
            <a:off x="2042015" y="537336"/>
            <a:ext cx="15217285" cy="587604"/>
          </a:xfrm>
          <a:prstGeom prst="rect">
            <a:avLst/>
          </a:prstGeom>
        </p:spPr>
        <p:txBody>
          <a:bodyPr lIns="0" tIns="0" rIns="0" bIns="0" rtlCol="0" anchor="t">
            <a:spAutoFit/>
          </a:bodyPr>
          <a:lstStyle/>
          <a:p>
            <a:pPr algn="ctr">
              <a:lnSpc>
                <a:spcPts val="4260"/>
              </a:lnSpc>
              <a:spcBef>
                <a:spcPct val="0"/>
              </a:spcBef>
            </a:pPr>
            <a:r>
              <a:rPr lang="en-US" sz="3045" b="1" spc="-179">
                <a:solidFill>
                  <a:srgbClr val="FFFFFF"/>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REPRESENTATION OF TRAINED AND TESTED DATASET RESULTS  IN BAR GRAPGH</a:t>
            </a:r>
            <a:endParaRPr lang="en-US" sz="3045" b="1" spc="-179">
              <a:solidFill>
                <a:srgbClr val="FFFFFF"/>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pic>
        <p:nvPicPr>
          <p:cNvPr id="1482409479" name="Picture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635" y="6985"/>
            <a:ext cx="18246090" cy="10248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83237" y="4465219"/>
            <a:ext cx="25783492" cy="9586163"/>
          </a:xfrm>
          <a:prstGeom prst="rect">
            <a:avLst/>
          </a:prstGeom>
          <a:solidFill>
            <a:srgbClr val="000000">
              <a:alpha val="6667"/>
            </a:srgbClr>
          </a:solidFill>
        </p:spPr>
      </p:sp>
      <p:sp>
        <p:nvSpPr>
          <p:cNvPr id="3" name="Freeform 3"/>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7795007" y="927054"/>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AutoShape 7"/>
          <p:cNvSpPr/>
          <p:nvPr/>
        </p:nvSpPr>
        <p:spPr>
          <a:xfrm>
            <a:off x="1028700" y="8302951"/>
            <a:ext cx="16230600" cy="169519"/>
          </a:xfrm>
          <a:prstGeom prst="rect">
            <a:avLst/>
          </a:prstGeom>
          <a:solidFill>
            <a:srgbClr val="FFFFFF"/>
          </a:solidFill>
        </p:spPr>
      </p:sp>
      <p:sp>
        <p:nvSpPr>
          <p:cNvPr id="8" name="AutoShape 8"/>
          <p:cNvSpPr/>
          <p:nvPr/>
        </p:nvSpPr>
        <p:spPr>
          <a:xfrm>
            <a:off x="1028700" y="1814529"/>
            <a:ext cx="16230600" cy="169519"/>
          </a:xfrm>
          <a:prstGeom prst="rect">
            <a:avLst/>
          </a:prstGeom>
          <a:solidFill>
            <a:srgbClr val="FFFFFF"/>
          </a:solidFill>
        </p:spPr>
      </p:sp>
      <p:sp>
        <p:nvSpPr>
          <p:cNvPr id="10" name="TextBox 10"/>
          <p:cNvSpPr txBox="1"/>
          <p:nvPr/>
        </p:nvSpPr>
        <p:spPr>
          <a:xfrm>
            <a:off x="2615003" y="346029"/>
            <a:ext cx="14879134" cy="581025"/>
          </a:xfrm>
          <a:prstGeom prst="rect">
            <a:avLst/>
          </a:prstGeom>
        </p:spPr>
        <p:txBody>
          <a:bodyPr lIns="0" tIns="0" rIns="0" bIns="0" rtlCol="0" anchor="t">
            <a:spAutoFit/>
          </a:bodyPr>
          <a:lstStyle/>
          <a:p>
            <a:pPr algn="ctr">
              <a:lnSpc>
                <a:spcPts val="4200"/>
              </a:lnSpc>
              <a:spcBef>
                <a:spcPct val="0"/>
              </a:spcBef>
            </a:pPr>
            <a:r>
              <a:rPr lang="en-US" sz="3000" b="1" spc="-177">
                <a:solidFill>
                  <a:srgbClr val="FFFFFF"/>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REPRESENTATION OF TRAINED AND TESTED DATASET RESULTS  IN LINE CHART</a:t>
            </a:r>
            <a:endParaRPr lang="en-US" sz="3000" b="1" spc="-177">
              <a:solidFill>
                <a:srgbClr val="FFFFFF"/>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pic>
        <p:nvPicPr>
          <p:cNvPr id="17612323"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635" y="7620"/>
            <a:ext cx="18244820" cy="102482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83237" y="4465219"/>
            <a:ext cx="25783492" cy="9586163"/>
          </a:xfrm>
          <a:prstGeom prst="rect">
            <a:avLst/>
          </a:prstGeom>
          <a:solidFill>
            <a:srgbClr val="000000">
              <a:alpha val="6667"/>
            </a:srgbClr>
          </a:solidFill>
        </p:spPr>
      </p:sp>
      <p:sp>
        <p:nvSpPr>
          <p:cNvPr id="3" name="Freeform 3"/>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7494137" y="698454"/>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AutoShape 7"/>
          <p:cNvSpPr/>
          <p:nvPr/>
        </p:nvSpPr>
        <p:spPr>
          <a:xfrm>
            <a:off x="1028700" y="8302951"/>
            <a:ext cx="16230600" cy="169519"/>
          </a:xfrm>
          <a:prstGeom prst="rect">
            <a:avLst/>
          </a:prstGeom>
          <a:solidFill>
            <a:srgbClr val="FFFFFF"/>
          </a:solidFill>
        </p:spPr>
      </p:sp>
      <p:sp>
        <p:nvSpPr>
          <p:cNvPr id="8" name="AutoShape 8"/>
          <p:cNvSpPr/>
          <p:nvPr/>
        </p:nvSpPr>
        <p:spPr>
          <a:xfrm>
            <a:off x="1028700" y="1814529"/>
            <a:ext cx="16230600" cy="169519"/>
          </a:xfrm>
          <a:prstGeom prst="rect">
            <a:avLst/>
          </a:prstGeom>
          <a:solidFill>
            <a:srgbClr val="FFFFFF"/>
          </a:solidFill>
        </p:spPr>
      </p:sp>
      <p:sp>
        <p:nvSpPr>
          <p:cNvPr id="10" name="TextBox 10"/>
          <p:cNvSpPr txBox="1"/>
          <p:nvPr/>
        </p:nvSpPr>
        <p:spPr>
          <a:xfrm>
            <a:off x="2583767" y="328370"/>
            <a:ext cx="14675533" cy="597615"/>
          </a:xfrm>
          <a:prstGeom prst="rect">
            <a:avLst/>
          </a:prstGeom>
        </p:spPr>
        <p:txBody>
          <a:bodyPr lIns="0" tIns="0" rIns="0" bIns="0" rtlCol="0" anchor="t">
            <a:spAutoFit/>
          </a:bodyPr>
          <a:lstStyle/>
          <a:p>
            <a:pPr algn="ctr">
              <a:lnSpc>
                <a:spcPts val="4350"/>
              </a:lnSpc>
              <a:spcBef>
                <a:spcPct val="0"/>
              </a:spcBef>
            </a:pPr>
            <a:r>
              <a:rPr lang="en-US" sz="3110" b="1" spc="-183">
                <a:solidFill>
                  <a:srgbClr val="FFFFFF"/>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REPRESENTATION OF TRAINED AND TESTED DATASET RESULTS  IN PIE CHART</a:t>
            </a:r>
            <a:endParaRPr lang="en-US" sz="3110" b="1" spc="-183">
              <a:solidFill>
                <a:srgbClr val="FFFFFF"/>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pic>
        <p:nvPicPr>
          <p:cNvPr id="1148868959" name="Picture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86995" y="-41910"/>
            <a:ext cx="18374360" cy="103212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83237" y="4465219"/>
            <a:ext cx="25783492" cy="9586163"/>
          </a:xfrm>
          <a:prstGeom prst="rect">
            <a:avLst/>
          </a:prstGeom>
          <a:solidFill>
            <a:srgbClr val="000000">
              <a:alpha val="6667"/>
            </a:srgbClr>
          </a:solidFill>
        </p:spPr>
      </p:sp>
      <p:sp>
        <p:nvSpPr>
          <p:cNvPr id="3" name="Freeform 3"/>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7494137" y="698454"/>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AutoShape 7"/>
          <p:cNvSpPr/>
          <p:nvPr/>
        </p:nvSpPr>
        <p:spPr>
          <a:xfrm>
            <a:off x="1028700" y="8302951"/>
            <a:ext cx="16230600" cy="169519"/>
          </a:xfrm>
          <a:prstGeom prst="rect">
            <a:avLst/>
          </a:prstGeom>
          <a:solidFill>
            <a:srgbClr val="FFFFFF"/>
          </a:solidFill>
        </p:spPr>
      </p:sp>
      <p:sp>
        <p:nvSpPr>
          <p:cNvPr id="8" name="AutoShape 8"/>
          <p:cNvSpPr/>
          <p:nvPr/>
        </p:nvSpPr>
        <p:spPr>
          <a:xfrm>
            <a:off x="1028700" y="1814529"/>
            <a:ext cx="16230600" cy="169519"/>
          </a:xfrm>
          <a:prstGeom prst="rect">
            <a:avLst/>
          </a:prstGeom>
          <a:solidFill>
            <a:srgbClr val="FFFFFF"/>
          </a:solidFill>
        </p:spPr>
      </p:sp>
      <p:sp>
        <p:nvSpPr>
          <p:cNvPr id="10" name="TextBox 10"/>
          <p:cNvSpPr txBox="1"/>
          <p:nvPr/>
        </p:nvSpPr>
        <p:spPr>
          <a:xfrm>
            <a:off x="7735294" y="447675"/>
            <a:ext cx="11037250" cy="581025"/>
          </a:xfrm>
          <a:prstGeom prst="rect">
            <a:avLst/>
          </a:prstGeom>
        </p:spPr>
        <p:txBody>
          <a:bodyPr lIns="0" tIns="0" rIns="0" bIns="0" rtlCol="0" anchor="t">
            <a:spAutoFit/>
          </a:bodyPr>
          <a:lstStyle/>
          <a:p>
            <a:pPr algn="ctr">
              <a:lnSpc>
                <a:spcPts val="4200"/>
              </a:lnSpc>
              <a:spcBef>
                <a:spcPct val="0"/>
              </a:spcBef>
            </a:pPr>
            <a:r>
              <a:rPr lang="en-US" sz="3000" b="1" spc="-177">
                <a:solidFill>
                  <a:srgbClr val="FFFFFF"/>
                </a:solidFill>
                <a:latin typeface="Times New Roman Bold" panose="02030802070405020303"/>
                <a:ea typeface="Times New Roman Bold" panose="02030802070405020303"/>
                <a:cs typeface="Times New Roman Bold" panose="02030802070405020303"/>
                <a:sym typeface="Times New Roman Bold" panose="02030802070405020303"/>
              </a:rPr>
              <a:t>PREDICTION OF CYBER ATTACK TYPE</a:t>
            </a:r>
            <a:endParaRPr lang="en-US" sz="3000" b="1" spc="-177">
              <a:solidFill>
                <a:srgbClr val="FFFFFF"/>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pic>
        <p:nvPicPr>
          <p:cNvPr id="637019388"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1430" y="635"/>
            <a:ext cx="18323560" cy="1029271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83237" y="4465219"/>
            <a:ext cx="25783492" cy="9586163"/>
          </a:xfrm>
          <a:prstGeom prst="rect">
            <a:avLst/>
          </a:prstGeom>
          <a:solidFill>
            <a:srgbClr val="000000">
              <a:alpha val="6667"/>
            </a:srgbClr>
          </a:solidFill>
        </p:spPr>
      </p:sp>
      <p:sp>
        <p:nvSpPr>
          <p:cNvPr id="3" name="Freeform 3"/>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7494137" y="698454"/>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AutoShape 7"/>
          <p:cNvSpPr/>
          <p:nvPr/>
        </p:nvSpPr>
        <p:spPr>
          <a:xfrm>
            <a:off x="1028700" y="8302951"/>
            <a:ext cx="16230600" cy="169519"/>
          </a:xfrm>
          <a:prstGeom prst="rect">
            <a:avLst/>
          </a:prstGeom>
          <a:solidFill>
            <a:srgbClr val="FFFFFF"/>
          </a:solidFill>
        </p:spPr>
      </p:sp>
      <p:sp>
        <p:nvSpPr>
          <p:cNvPr id="8" name="AutoShape 8"/>
          <p:cNvSpPr/>
          <p:nvPr/>
        </p:nvSpPr>
        <p:spPr>
          <a:xfrm>
            <a:off x="1028700" y="1814529"/>
            <a:ext cx="16230600" cy="169519"/>
          </a:xfrm>
          <a:prstGeom prst="rect">
            <a:avLst/>
          </a:prstGeom>
          <a:solidFill>
            <a:srgbClr val="FFFFFF"/>
          </a:solidFill>
        </p:spPr>
      </p:sp>
      <p:sp>
        <p:nvSpPr>
          <p:cNvPr id="10" name="TextBox 10"/>
          <p:cNvSpPr txBox="1"/>
          <p:nvPr/>
        </p:nvSpPr>
        <p:spPr>
          <a:xfrm>
            <a:off x="7735294" y="447675"/>
            <a:ext cx="11037250" cy="581025"/>
          </a:xfrm>
          <a:prstGeom prst="rect">
            <a:avLst/>
          </a:prstGeom>
        </p:spPr>
        <p:txBody>
          <a:bodyPr lIns="0" tIns="0" rIns="0" bIns="0" rtlCol="0" anchor="t">
            <a:spAutoFit/>
          </a:bodyPr>
          <a:lstStyle/>
          <a:p>
            <a:pPr algn="ctr">
              <a:lnSpc>
                <a:spcPts val="4200"/>
              </a:lnSpc>
              <a:spcBef>
                <a:spcPct val="0"/>
              </a:spcBef>
            </a:pPr>
            <a:r>
              <a:rPr lang="en-US" sz="3000" b="1" spc="-177">
                <a:solidFill>
                  <a:srgbClr val="FFFFFF"/>
                </a:solidFill>
                <a:latin typeface="Times New Roman Bold" panose="02030802070405020303"/>
                <a:ea typeface="Times New Roman Bold" panose="02030802070405020303"/>
                <a:cs typeface="Times New Roman Bold" panose="02030802070405020303"/>
                <a:sym typeface="Times New Roman Bold" panose="02030802070405020303"/>
              </a:rPr>
              <a:t>PREDICTION OF CYBER ATTACK TYPE RATIO</a:t>
            </a:r>
            <a:endParaRPr lang="en-US" sz="3000" b="1" spc="-177">
              <a:solidFill>
                <a:srgbClr val="FFFFFF"/>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pic>
        <p:nvPicPr>
          <p:cNvPr id="880715675"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86995" y="-41910"/>
            <a:ext cx="18380075" cy="1032446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83237" y="4465219"/>
            <a:ext cx="25783492" cy="9586163"/>
          </a:xfrm>
          <a:prstGeom prst="rect">
            <a:avLst/>
          </a:prstGeom>
          <a:solidFill>
            <a:srgbClr val="000000">
              <a:alpha val="6667"/>
            </a:srgbClr>
          </a:solidFill>
        </p:spPr>
      </p:sp>
      <p:sp>
        <p:nvSpPr>
          <p:cNvPr id="3" name="Freeform 3"/>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7494137" y="698454"/>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AutoShape 7"/>
          <p:cNvSpPr/>
          <p:nvPr/>
        </p:nvSpPr>
        <p:spPr>
          <a:xfrm>
            <a:off x="1028700" y="8302951"/>
            <a:ext cx="16230600" cy="169519"/>
          </a:xfrm>
          <a:prstGeom prst="rect">
            <a:avLst/>
          </a:prstGeom>
          <a:solidFill>
            <a:srgbClr val="FFFFFF"/>
          </a:solidFill>
        </p:spPr>
      </p:sp>
      <p:sp>
        <p:nvSpPr>
          <p:cNvPr id="8" name="AutoShape 8"/>
          <p:cNvSpPr/>
          <p:nvPr/>
        </p:nvSpPr>
        <p:spPr>
          <a:xfrm>
            <a:off x="1028700" y="1814529"/>
            <a:ext cx="16230600" cy="169519"/>
          </a:xfrm>
          <a:prstGeom prst="rect">
            <a:avLst/>
          </a:prstGeom>
          <a:solidFill>
            <a:srgbClr val="FFFFFF"/>
          </a:solidFill>
        </p:spPr>
      </p:sp>
      <p:sp>
        <p:nvSpPr>
          <p:cNvPr id="10" name="TextBox 10"/>
          <p:cNvSpPr txBox="1"/>
          <p:nvPr/>
        </p:nvSpPr>
        <p:spPr>
          <a:xfrm>
            <a:off x="4482765" y="345227"/>
            <a:ext cx="13011371" cy="592153"/>
          </a:xfrm>
          <a:prstGeom prst="rect">
            <a:avLst/>
          </a:prstGeom>
        </p:spPr>
        <p:txBody>
          <a:bodyPr lIns="0" tIns="0" rIns="0" bIns="0" rtlCol="0" anchor="t">
            <a:spAutoFit/>
          </a:bodyPr>
          <a:lstStyle/>
          <a:p>
            <a:pPr algn="ctr">
              <a:lnSpc>
                <a:spcPts val="4390"/>
              </a:lnSpc>
              <a:spcBef>
                <a:spcPct val="0"/>
              </a:spcBef>
            </a:pPr>
            <a:r>
              <a:rPr lang="en-US" sz="3135" b="1" spc="-184">
                <a:solidFill>
                  <a:srgbClr val="FFFFFF"/>
                </a:solidFill>
                <a:latin typeface="Times New Roman Bold" panose="02030802070405020303"/>
                <a:ea typeface="Times New Roman Bold" panose="02030802070405020303"/>
                <a:cs typeface="Times New Roman Bold" panose="02030802070405020303"/>
                <a:sym typeface="Times New Roman Bold" panose="02030802070405020303"/>
              </a:rPr>
              <a:t>REPRESENTATION OF CYBER ATTACK TYPE RATIO IN LINE CHART</a:t>
            </a:r>
            <a:endParaRPr lang="en-US" sz="3135" b="1" spc="-184">
              <a:solidFill>
                <a:srgbClr val="FFFFFF"/>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pic>
        <p:nvPicPr>
          <p:cNvPr id="1439316417"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635" y="6985"/>
            <a:ext cx="18179415" cy="1021143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83237" y="4465219"/>
            <a:ext cx="25783492" cy="9586163"/>
          </a:xfrm>
          <a:prstGeom prst="rect">
            <a:avLst/>
          </a:prstGeom>
          <a:solidFill>
            <a:srgbClr val="000000">
              <a:alpha val="6667"/>
            </a:srgbClr>
          </a:solidFill>
        </p:spPr>
      </p:sp>
      <p:sp>
        <p:nvSpPr>
          <p:cNvPr id="3" name="Freeform 3"/>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7494137" y="698454"/>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AutoShape 7"/>
          <p:cNvSpPr/>
          <p:nvPr/>
        </p:nvSpPr>
        <p:spPr>
          <a:xfrm>
            <a:off x="1028700" y="8302951"/>
            <a:ext cx="16230600" cy="169519"/>
          </a:xfrm>
          <a:prstGeom prst="rect">
            <a:avLst/>
          </a:prstGeom>
          <a:solidFill>
            <a:srgbClr val="FFFFFF"/>
          </a:solidFill>
        </p:spPr>
      </p:sp>
      <p:sp>
        <p:nvSpPr>
          <p:cNvPr id="8" name="AutoShape 8"/>
          <p:cNvSpPr/>
          <p:nvPr/>
        </p:nvSpPr>
        <p:spPr>
          <a:xfrm>
            <a:off x="1028700" y="1814529"/>
            <a:ext cx="16230600" cy="169519"/>
          </a:xfrm>
          <a:prstGeom prst="rect">
            <a:avLst/>
          </a:prstGeom>
          <a:solidFill>
            <a:srgbClr val="FFFFFF"/>
          </a:solidFill>
        </p:spPr>
      </p:sp>
      <p:sp>
        <p:nvSpPr>
          <p:cNvPr id="10" name="TextBox 10"/>
          <p:cNvSpPr txBox="1"/>
          <p:nvPr/>
        </p:nvSpPr>
        <p:spPr>
          <a:xfrm>
            <a:off x="4203573" y="410207"/>
            <a:ext cx="13445740" cy="618493"/>
          </a:xfrm>
          <a:prstGeom prst="rect">
            <a:avLst/>
          </a:prstGeom>
        </p:spPr>
        <p:txBody>
          <a:bodyPr lIns="0" tIns="0" rIns="0" bIns="0" rtlCol="0" anchor="t">
            <a:spAutoFit/>
          </a:bodyPr>
          <a:lstStyle/>
          <a:p>
            <a:pPr algn="ctr">
              <a:lnSpc>
                <a:spcPts val="4545"/>
              </a:lnSpc>
              <a:spcBef>
                <a:spcPct val="0"/>
              </a:spcBef>
            </a:pPr>
            <a:r>
              <a:rPr lang="en-US" sz="3245" b="1" spc="-191">
                <a:solidFill>
                  <a:srgbClr val="FFFFFF"/>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REPRESENTATION OF CYBER ATTACK TYPE RATIO IN PIE CHART</a:t>
            </a:r>
            <a:endParaRPr lang="en-US" sz="3245" b="1" spc="-191">
              <a:solidFill>
                <a:srgbClr val="FFFFFF"/>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pic>
        <p:nvPicPr>
          <p:cNvPr id="899848332"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175" y="5080"/>
            <a:ext cx="18291810" cy="1027493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83237" y="4465219"/>
            <a:ext cx="25783492" cy="9586163"/>
          </a:xfrm>
          <a:prstGeom prst="rect">
            <a:avLst/>
          </a:prstGeom>
          <a:solidFill>
            <a:srgbClr val="000000">
              <a:alpha val="6667"/>
            </a:srgbClr>
          </a:solidFill>
        </p:spPr>
      </p:sp>
      <p:sp>
        <p:nvSpPr>
          <p:cNvPr id="3" name="Freeform 3"/>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7494137" y="698454"/>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AutoShape 7"/>
          <p:cNvSpPr/>
          <p:nvPr/>
        </p:nvSpPr>
        <p:spPr>
          <a:xfrm>
            <a:off x="1028700" y="8302951"/>
            <a:ext cx="16230600" cy="169519"/>
          </a:xfrm>
          <a:prstGeom prst="rect">
            <a:avLst/>
          </a:prstGeom>
          <a:solidFill>
            <a:srgbClr val="FFFFFF"/>
          </a:solidFill>
        </p:spPr>
      </p:sp>
      <p:sp>
        <p:nvSpPr>
          <p:cNvPr id="8" name="AutoShape 8"/>
          <p:cNvSpPr/>
          <p:nvPr/>
        </p:nvSpPr>
        <p:spPr>
          <a:xfrm>
            <a:off x="1028700" y="1814529"/>
            <a:ext cx="16230600" cy="169519"/>
          </a:xfrm>
          <a:prstGeom prst="rect">
            <a:avLst/>
          </a:prstGeom>
          <a:solidFill>
            <a:srgbClr val="FFFFFF"/>
          </a:solidFill>
        </p:spPr>
      </p:sp>
      <p:sp>
        <p:nvSpPr>
          <p:cNvPr id="10" name="TextBox 10"/>
          <p:cNvSpPr txBox="1"/>
          <p:nvPr/>
        </p:nvSpPr>
        <p:spPr>
          <a:xfrm>
            <a:off x="6612063" y="595183"/>
            <a:ext cx="11037250" cy="581025"/>
          </a:xfrm>
          <a:prstGeom prst="rect">
            <a:avLst/>
          </a:prstGeom>
        </p:spPr>
        <p:txBody>
          <a:bodyPr lIns="0" tIns="0" rIns="0" bIns="0" rtlCol="0" anchor="t">
            <a:spAutoFit/>
          </a:bodyPr>
          <a:lstStyle/>
          <a:p>
            <a:pPr algn="ctr">
              <a:lnSpc>
                <a:spcPts val="4200"/>
              </a:lnSpc>
              <a:spcBef>
                <a:spcPct val="0"/>
              </a:spcBef>
            </a:pPr>
            <a:r>
              <a:rPr lang="en-US" sz="3000" b="1" spc="-177">
                <a:solidFill>
                  <a:srgbClr val="FFFFFF"/>
                </a:solidFill>
                <a:latin typeface="Times New Roman Bold" panose="02030802070405020303"/>
                <a:ea typeface="Times New Roman Bold" panose="02030802070405020303"/>
                <a:cs typeface="Times New Roman Bold" panose="02030802070405020303"/>
                <a:sym typeface="Times New Roman Bold" panose="02030802070405020303"/>
              </a:rPr>
              <a:t>REMOTE USERS DATA</a:t>
            </a:r>
            <a:endParaRPr lang="en-US" sz="3000" b="1" spc="-177">
              <a:solidFill>
                <a:srgbClr val="FFFFFF"/>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pic>
        <p:nvPicPr>
          <p:cNvPr id="1484794862"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81280" y="52705"/>
            <a:ext cx="18220690" cy="1023493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6602504" name="Picture 2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52070" y="-22225"/>
            <a:ext cx="18291810" cy="1027493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83237" y="4465219"/>
            <a:ext cx="25783492" cy="9586163"/>
          </a:xfrm>
          <a:prstGeom prst="rect">
            <a:avLst/>
          </a:prstGeom>
          <a:solidFill>
            <a:srgbClr val="000000">
              <a:alpha val="6667"/>
            </a:srgbClr>
          </a:solidFill>
        </p:spPr>
      </p:sp>
      <p:sp>
        <p:nvSpPr>
          <p:cNvPr id="3" name="Freeform 3"/>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7494137" y="698454"/>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AutoShape 7"/>
          <p:cNvSpPr/>
          <p:nvPr/>
        </p:nvSpPr>
        <p:spPr>
          <a:xfrm>
            <a:off x="1028700" y="8302951"/>
            <a:ext cx="16230600" cy="169519"/>
          </a:xfrm>
          <a:prstGeom prst="rect">
            <a:avLst/>
          </a:prstGeom>
          <a:solidFill>
            <a:srgbClr val="FFFFFF"/>
          </a:solidFill>
        </p:spPr>
      </p:sp>
      <p:sp>
        <p:nvSpPr>
          <p:cNvPr id="8" name="AutoShape 8"/>
          <p:cNvSpPr/>
          <p:nvPr/>
        </p:nvSpPr>
        <p:spPr>
          <a:xfrm>
            <a:off x="1028700" y="1814529"/>
            <a:ext cx="16230600" cy="169519"/>
          </a:xfrm>
          <a:prstGeom prst="rect">
            <a:avLst/>
          </a:prstGeom>
          <a:solidFill>
            <a:srgbClr val="FFFFFF"/>
          </a:solidFill>
        </p:spPr>
      </p:sp>
      <p:sp>
        <p:nvSpPr>
          <p:cNvPr id="10" name="TextBox 10"/>
          <p:cNvSpPr txBox="1"/>
          <p:nvPr/>
        </p:nvSpPr>
        <p:spPr>
          <a:xfrm>
            <a:off x="6612063" y="595183"/>
            <a:ext cx="11037250" cy="581025"/>
          </a:xfrm>
          <a:prstGeom prst="rect">
            <a:avLst/>
          </a:prstGeom>
        </p:spPr>
        <p:txBody>
          <a:bodyPr lIns="0" tIns="0" rIns="0" bIns="0" rtlCol="0" anchor="t">
            <a:spAutoFit/>
          </a:bodyPr>
          <a:lstStyle/>
          <a:p>
            <a:pPr algn="ctr">
              <a:lnSpc>
                <a:spcPts val="4200"/>
              </a:lnSpc>
              <a:spcBef>
                <a:spcPct val="0"/>
              </a:spcBef>
            </a:pPr>
            <a:r>
              <a:rPr lang="en-US" sz="3000" b="1" spc="-177">
                <a:solidFill>
                  <a:srgbClr val="FFFFFF"/>
                </a:solidFill>
                <a:latin typeface="Times New Roman Bold" panose="02030802070405020303"/>
                <a:ea typeface="Times New Roman Bold" panose="02030802070405020303"/>
                <a:cs typeface="Times New Roman Bold" panose="02030802070405020303"/>
                <a:sym typeface="Times New Roman Bold" panose="02030802070405020303"/>
              </a:rPr>
              <a:t>PREDICTED DATASET RESULTS</a:t>
            </a:r>
            <a:endParaRPr lang="en-US" sz="3000" b="1" spc="-177">
              <a:solidFill>
                <a:srgbClr val="FFFFFF"/>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pic>
        <p:nvPicPr>
          <p:cNvPr id="1070265588"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78105" y="-36830"/>
            <a:ext cx="18304510" cy="1028192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3295704" y="1224977"/>
            <a:ext cx="25783492" cy="9586163"/>
          </a:xfrm>
          <a:prstGeom prst="rect">
            <a:avLst/>
          </a:prstGeom>
          <a:solidFill>
            <a:srgbClr val="545454">
              <a:alpha val="4706"/>
            </a:srgbClr>
          </a:solidFill>
        </p:spPr>
      </p:sp>
      <p:grpSp>
        <p:nvGrpSpPr>
          <p:cNvPr id="5" name="Group 5"/>
          <p:cNvGrpSpPr/>
          <p:nvPr/>
        </p:nvGrpSpPr>
        <p:grpSpPr>
          <a:xfrm rot="0">
            <a:off x="-2417445" y="551815"/>
            <a:ext cx="8263255" cy="1405890"/>
            <a:chOff x="0" y="0"/>
            <a:chExt cx="4165905" cy="660400"/>
          </a:xfrm>
        </p:grpSpPr>
        <p:sp>
          <p:nvSpPr>
            <p:cNvPr id="6" name="Freeform 6"/>
            <p:cNvSpPr/>
            <p:nvPr/>
          </p:nvSpPr>
          <p:spPr>
            <a:xfrm>
              <a:off x="0" y="0"/>
              <a:ext cx="4165905" cy="660400"/>
            </a:xfrm>
            <a:custGeom>
              <a:avLst/>
              <a:gdLst/>
              <a:ahLst/>
              <a:cxnLst/>
              <a:rect l="l" t="t" r="r" b="b"/>
              <a:pathLst>
                <a:path w="4165905" h="660400">
                  <a:moveTo>
                    <a:pt x="4041445" y="660400"/>
                  </a:moveTo>
                  <a:lnTo>
                    <a:pt x="124460" y="660400"/>
                  </a:lnTo>
                  <a:cubicBezTo>
                    <a:pt x="55880" y="660400"/>
                    <a:pt x="0" y="604520"/>
                    <a:pt x="0" y="535940"/>
                  </a:cubicBezTo>
                  <a:lnTo>
                    <a:pt x="0" y="124460"/>
                  </a:lnTo>
                  <a:cubicBezTo>
                    <a:pt x="0" y="55880"/>
                    <a:pt x="55880" y="0"/>
                    <a:pt x="124460" y="0"/>
                  </a:cubicBezTo>
                  <a:lnTo>
                    <a:pt x="4041445" y="0"/>
                  </a:lnTo>
                  <a:cubicBezTo>
                    <a:pt x="4110025" y="0"/>
                    <a:pt x="4165905" y="55880"/>
                    <a:pt x="4165905" y="124460"/>
                  </a:cubicBezTo>
                  <a:lnTo>
                    <a:pt x="4165905" y="535940"/>
                  </a:lnTo>
                  <a:cubicBezTo>
                    <a:pt x="4165905" y="604520"/>
                    <a:pt x="4110025" y="660400"/>
                    <a:pt x="4041445" y="660400"/>
                  </a:cubicBezTo>
                  <a:close/>
                </a:path>
              </a:pathLst>
            </a:custGeom>
            <a:solidFill>
              <a:srgbClr val="263F6B"/>
            </a:solidFill>
          </p:spPr>
        </p:sp>
      </p:grpSp>
      <p:grpSp>
        <p:nvGrpSpPr>
          <p:cNvPr id="7" name="Group 7"/>
          <p:cNvGrpSpPr/>
          <p:nvPr/>
        </p:nvGrpSpPr>
        <p:grpSpPr>
          <a:xfrm rot="0">
            <a:off x="12356465" y="448945"/>
            <a:ext cx="8253730" cy="1505585"/>
            <a:chOff x="0" y="0"/>
            <a:chExt cx="4161103" cy="660400"/>
          </a:xfrm>
        </p:grpSpPr>
        <p:sp>
          <p:nvSpPr>
            <p:cNvPr id="8" name="Freeform 8"/>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sp>
        <p:nvSpPr>
          <p:cNvPr id="9" name="TextBox 9"/>
          <p:cNvSpPr txBox="1"/>
          <p:nvPr/>
        </p:nvSpPr>
        <p:spPr>
          <a:xfrm>
            <a:off x="6176010" y="1068070"/>
            <a:ext cx="5935345" cy="842645"/>
          </a:xfrm>
          <a:prstGeom prst="rect">
            <a:avLst/>
          </a:prstGeom>
        </p:spPr>
        <p:txBody>
          <a:bodyPr lIns="0" tIns="0" rIns="0" bIns="0" rtlCol="0" anchor="t">
            <a:noAutofit/>
          </a:bodyPr>
          <a:lstStyle/>
          <a:p>
            <a:pPr algn="ctr">
              <a:lnSpc>
                <a:spcPts val="6505"/>
              </a:lnSpc>
            </a:pPr>
            <a:r>
              <a:rPr lang="en-US" sz="6635" b="1" spc="-391">
                <a:solidFill>
                  <a:srgbClr val="263F6B"/>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ABSTRACT</a:t>
            </a:r>
            <a:endParaRPr lang="en-US" sz="6635" b="1" spc="-391">
              <a:solidFill>
                <a:srgbClr val="263F6B"/>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sp>
        <p:nvSpPr>
          <p:cNvPr id="10" name="TextBox 10"/>
          <p:cNvSpPr txBox="1"/>
          <p:nvPr/>
        </p:nvSpPr>
        <p:spPr>
          <a:xfrm>
            <a:off x="937260" y="2657475"/>
            <a:ext cx="12574270" cy="7971790"/>
          </a:xfrm>
          <a:prstGeom prst="rect">
            <a:avLst/>
          </a:prstGeom>
        </p:spPr>
        <p:txBody>
          <a:bodyPr lIns="0" tIns="0" rIns="0" bIns="0" rtlCol="0" anchor="t">
            <a:noAutofit/>
          </a:bodyPr>
          <a:lstStyle/>
          <a:p>
            <a:pPr algn="just">
              <a:lnSpc>
                <a:spcPts val="5310"/>
              </a:lnSpc>
            </a:pPr>
            <a:r>
              <a:rPr lang="en-US" altLang="en-US" sz="3600" spc="75">
                <a:solidFill>
                  <a:srgbClr val="212423"/>
                </a:solidFill>
                <a:latin typeface="Times New Roman" panose="02020603050405020304"/>
                <a:ea typeface="Times New Roman" panose="02020603050405020304"/>
                <a:cs typeface="Times New Roman" panose="02020603050405020304"/>
                <a:sym typeface="Times New Roman" panose="02020603050405020304"/>
              </a:rPr>
              <a:t>The Courier Management System is a comprehensive platform designed tostreamline and optimize the management of courier and logistics operations. This system facilitates efficient handling of tasks such as parcel booking, tracking, delivery scheduling, and route optimization. It caters to both end-users and administrators, ensuring smooth communication and operational transparency. Key features include real-time tracking of parcels, automated calculation of shipping charges, and an intuitive interface for booking and managing deliveries.</a:t>
            </a:r>
            <a:endParaRPr lang="en-US" altLang="en-US" sz="3600" spc="75">
              <a:solidFill>
                <a:srgbClr val="212423"/>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Freeform 12"/>
          <p:cNvSpPr/>
          <p:nvPr/>
        </p:nvSpPr>
        <p:spPr>
          <a:xfrm>
            <a:off x="15058390" y="4572000"/>
            <a:ext cx="2489835" cy="3007360"/>
          </a:xfrm>
          <a:custGeom>
            <a:avLst/>
            <a:gdLst/>
            <a:ahLst/>
            <a:cxnLst/>
            <a:rect l="l" t="t" r="r" b="b"/>
            <a:pathLst>
              <a:path w="1936643" h="1366213">
                <a:moveTo>
                  <a:pt x="0" y="0"/>
                </a:moveTo>
                <a:lnTo>
                  <a:pt x="1936643" y="0"/>
                </a:lnTo>
                <a:lnTo>
                  <a:pt x="1936643" y="1366213"/>
                </a:lnTo>
                <a:lnTo>
                  <a:pt x="0" y="136621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58168742" name="Picture 2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76200" y="0"/>
            <a:ext cx="18148300" cy="1019429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rot="-2700000">
            <a:off x="-2646503" y="-1243700"/>
            <a:ext cx="5293007" cy="2487400"/>
          </a:xfrm>
          <a:prstGeom prst="rect">
            <a:avLst/>
          </a:prstGeom>
          <a:solidFill>
            <a:srgbClr val="213559"/>
          </a:solidFill>
        </p:spPr>
      </p:sp>
      <p:sp>
        <p:nvSpPr>
          <p:cNvPr id="4" name="AutoShape 4"/>
          <p:cNvSpPr/>
          <p:nvPr/>
        </p:nvSpPr>
        <p:spPr>
          <a:xfrm rot="-2700000">
            <a:off x="15641497" y="9043300"/>
            <a:ext cx="5293007" cy="2487400"/>
          </a:xfrm>
          <a:prstGeom prst="rect">
            <a:avLst/>
          </a:prstGeom>
          <a:solidFill>
            <a:srgbClr val="213559"/>
          </a:solidFill>
        </p:spPr>
      </p:sp>
      <p:sp>
        <p:nvSpPr>
          <p:cNvPr id="5" name="Freeform 5"/>
          <p:cNvSpPr/>
          <p:nvPr/>
        </p:nvSpPr>
        <p:spPr>
          <a:xfrm>
            <a:off x="15290160" y="6934470"/>
            <a:ext cx="3242635" cy="2511193"/>
          </a:xfrm>
          <a:custGeom>
            <a:avLst/>
            <a:gdLst/>
            <a:ahLst/>
            <a:cxnLst/>
            <a:rect l="l" t="t" r="r" b="b"/>
            <a:pathLst>
              <a:path w="3242635" h="2511193">
                <a:moveTo>
                  <a:pt x="0" y="0"/>
                </a:moveTo>
                <a:lnTo>
                  <a:pt x="3242635" y="0"/>
                </a:lnTo>
                <a:lnTo>
                  <a:pt x="3242635" y="2511193"/>
                </a:lnTo>
                <a:lnTo>
                  <a:pt x="0" y="2511193"/>
                </a:lnTo>
                <a:lnTo>
                  <a:pt x="0" y="0"/>
                </a:lnTo>
                <a:close/>
              </a:path>
            </a:pathLst>
          </a:custGeom>
          <a:blipFill>
            <a:blip r:embed="rId1"/>
            <a:stretch>
              <a:fillRect t="-3668" b="-3668"/>
            </a:stretch>
          </a:blipFill>
        </p:spPr>
      </p:sp>
      <p:sp>
        <p:nvSpPr>
          <p:cNvPr id="6" name="TextBox 6"/>
          <p:cNvSpPr txBox="1"/>
          <p:nvPr/>
        </p:nvSpPr>
        <p:spPr>
          <a:xfrm>
            <a:off x="394164" y="2511687"/>
            <a:ext cx="13763839" cy="6635750"/>
          </a:xfrm>
          <a:prstGeom prst="rect">
            <a:avLst/>
          </a:prstGeom>
        </p:spPr>
        <p:txBody>
          <a:bodyPr lIns="0" tIns="0" rIns="0" bIns="0" rtlCol="0" anchor="t">
            <a:spAutoFit/>
          </a:bodyPr>
          <a:lstStyle/>
          <a:p>
            <a:pPr algn="l">
              <a:lnSpc>
                <a:spcPts val="5200"/>
              </a:lnSpc>
              <a:spcBef>
                <a:spcPct val="0"/>
              </a:spcBef>
            </a:pPr>
            <a:r>
              <a:rPr lang="en-US" sz="4000" spc="79">
                <a:solidFill>
                  <a:srgbClr val="263F6B"/>
                </a:solidFill>
                <a:latin typeface="Times New Roman" panose="02020603050405020304"/>
                <a:ea typeface="Times New Roman" panose="02020603050405020304"/>
                <a:cs typeface="Times New Roman" panose="02020603050405020304"/>
                <a:sym typeface="Times New Roman" panose="02020603050405020304"/>
              </a:rPr>
              <a:t>In conclusion, this study underscores the crucial role of AI in enhancing cybersecurity in smart cities, with e-Governance acting as a vital mediator. The involvement of various stakeholders significantly strengthens the AI-e-Governance-cybersecurity relationship. By addressing challenges like data complexity and funding gaps, smart cities can improve resilience against cyber threats. This research offers practical insights for governments to bolster cybersecurity measures through AI and collaborative governance.</a:t>
            </a:r>
            <a:endParaRPr lang="en-US" sz="4000" spc="79">
              <a:solidFill>
                <a:srgbClr val="263F6B"/>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 name="Freeform 7"/>
          <p:cNvSpPr/>
          <p:nvPr/>
        </p:nvSpPr>
        <p:spPr>
          <a:xfrm>
            <a:off x="14829175" y="541637"/>
            <a:ext cx="3221270" cy="2889180"/>
          </a:xfrm>
          <a:custGeom>
            <a:avLst/>
            <a:gdLst/>
            <a:ahLst/>
            <a:cxnLst/>
            <a:rect l="l" t="t" r="r" b="b"/>
            <a:pathLst>
              <a:path w="3221270" h="2889180">
                <a:moveTo>
                  <a:pt x="0" y="0"/>
                </a:moveTo>
                <a:lnTo>
                  <a:pt x="3221269" y="0"/>
                </a:lnTo>
                <a:lnTo>
                  <a:pt x="3221269" y="2889180"/>
                </a:lnTo>
                <a:lnTo>
                  <a:pt x="0" y="2889180"/>
                </a:lnTo>
                <a:lnTo>
                  <a:pt x="0" y="0"/>
                </a:lnTo>
                <a:close/>
              </a:path>
            </a:pathLst>
          </a:custGeom>
          <a:blipFill>
            <a:blip r:embed="rId2"/>
            <a:stretch>
              <a:fillRect/>
            </a:stretch>
          </a:blipFill>
        </p:spPr>
      </p:sp>
      <p:sp>
        <p:nvSpPr>
          <p:cNvPr id="8" name="TextBox 8"/>
          <p:cNvSpPr txBox="1"/>
          <p:nvPr/>
        </p:nvSpPr>
        <p:spPr>
          <a:xfrm>
            <a:off x="-1386985" y="994674"/>
            <a:ext cx="10673482" cy="991553"/>
          </a:xfrm>
          <a:prstGeom prst="rect">
            <a:avLst/>
          </a:prstGeom>
        </p:spPr>
        <p:txBody>
          <a:bodyPr lIns="0" tIns="0" rIns="0" bIns="0" rtlCol="0" anchor="t">
            <a:spAutoFit/>
          </a:bodyPr>
          <a:lstStyle/>
          <a:p>
            <a:pPr algn="ctr">
              <a:lnSpc>
                <a:spcPts val="6490"/>
              </a:lnSpc>
            </a:pPr>
            <a:r>
              <a:rPr lang="en-US" sz="6625" b="1" spc="-390">
                <a:solidFill>
                  <a:srgbClr val="263F6B"/>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CONCLUSION</a:t>
            </a:r>
            <a:endParaRPr lang="en-US" sz="6625" b="1" spc="-390">
              <a:solidFill>
                <a:srgbClr val="263F6B"/>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905009" y="4493219"/>
            <a:ext cx="25783492" cy="9586163"/>
          </a:xfrm>
          <a:prstGeom prst="rect">
            <a:avLst/>
          </a:prstGeom>
          <a:solidFill>
            <a:srgbClr val="545454">
              <a:alpha val="4706"/>
            </a:srgbClr>
          </a:solidFill>
        </p:spPr>
      </p:sp>
      <p:sp>
        <p:nvSpPr>
          <p:cNvPr id="5" name="TextBox 5"/>
          <p:cNvSpPr txBox="1"/>
          <p:nvPr/>
        </p:nvSpPr>
        <p:spPr>
          <a:xfrm>
            <a:off x="1028700" y="1164590"/>
            <a:ext cx="5685155" cy="890905"/>
          </a:xfrm>
          <a:prstGeom prst="rect">
            <a:avLst/>
          </a:prstGeom>
        </p:spPr>
        <p:txBody>
          <a:bodyPr lIns="0" tIns="0" rIns="0" bIns="0" rtlCol="0" anchor="t">
            <a:noAutofit/>
          </a:bodyPr>
          <a:lstStyle/>
          <a:p>
            <a:pPr algn="l">
              <a:lnSpc>
                <a:spcPts val="3920"/>
              </a:lnSpc>
            </a:pPr>
            <a:r>
              <a:rPr lang="en-US" sz="4000" b="1" spc="-235">
                <a:solidFill>
                  <a:srgbClr val="545454"/>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FUTURE SCOPE</a:t>
            </a:r>
            <a:endParaRPr lang="en-US" sz="4000" b="1" spc="-235">
              <a:solidFill>
                <a:srgbClr val="545454"/>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sp>
        <p:nvSpPr>
          <p:cNvPr id="6" name="TextBox 6"/>
          <p:cNvSpPr txBox="1"/>
          <p:nvPr/>
        </p:nvSpPr>
        <p:spPr>
          <a:xfrm>
            <a:off x="650875" y="2613660"/>
            <a:ext cx="15381605" cy="4174490"/>
          </a:xfrm>
          <a:prstGeom prst="rect">
            <a:avLst/>
          </a:prstGeom>
        </p:spPr>
        <p:txBody>
          <a:bodyPr wrap="square" lIns="0" tIns="0" rIns="0" bIns="0" rtlCol="0" anchor="t">
            <a:noAutofit/>
          </a:bodyPr>
          <a:lstStyle/>
          <a:p>
            <a:pPr marL="658495" lvl="1" indent="-328930" algn="just">
              <a:lnSpc>
                <a:spcPts val="4270"/>
              </a:lnSpc>
              <a:buFont typeface="Arial" panose="020B0604020202020204"/>
              <a:buChar char="•"/>
            </a:pPr>
            <a:r>
              <a:rPr lang="en-US" altLang="en-US" sz="3600" spc="-179">
                <a:solidFill>
                  <a:srgbClr val="545454"/>
                </a:solidFill>
                <a:latin typeface="Times New Roman" panose="02020603050405020304"/>
                <a:ea typeface="Times New Roman" panose="02020603050405020304"/>
                <a:cs typeface="Times New Roman" panose="02020603050405020304"/>
                <a:sym typeface="Times New Roman" panose="02020603050405020304"/>
              </a:rPr>
              <a:t>Real-time Tracking &amp; AI-based Route Optimization – Improve delivery efficiency using GPS and AI-driven route suggestions.</a:t>
            </a:r>
            <a:endParaRPr lang="en-US" altLang="en-US" sz="3600" spc="-179">
              <a:solidFill>
                <a:srgbClr val="545454"/>
              </a:solidFill>
              <a:latin typeface="Times New Roman" panose="02020603050405020304"/>
              <a:ea typeface="Times New Roman" panose="02020603050405020304"/>
              <a:cs typeface="Times New Roman" panose="02020603050405020304"/>
              <a:sym typeface="Times New Roman" panose="02020603050405020304"/>
            </a:endParaRPr>
          </a:p>
          <a:p>
            <a:pPr marL="658495" lvl="1" indent="-328930" algn="just">
              <a:lnSpc>
                <a:spcPts val="4270"/>
              </a:lnSpc>
              <a:buFont typeface="Arial" panose="020B0604020202020204"/>
              <a:buChar char="•"/>
            </a:pPr>
            <a:r>
              <a:rPr lang="en-US" altLang="en-US" sz="3600" spc="-179">
                <a:solidFill>
                  <a:srgbClr val="545454"/>
                </a:solidFill>
                <a:latin typeface="Times New Roman" panose="02020603050405020304"/>
                <a:ea typeface="Times New Roman" panose="02020603050405020304"/>
                <a:cs typeface="Times New Roman" panose="02020603050405020304"/>
                <a:sym typeface="Times New Roman" panose="02020603050405020304"/>
              </a:rPr>
              <a:t>Cloud &amp; Scalability – Host on AWS/GCP for multi-user access and high availability.</a:t>
            </a:r>
            <a:endParaRPr lang="en-US" altLang="en-US" sz="3600" spc="-179">
              <a:solidFill>
                <a:srgbClr val="545454"/>
              </a:solidFill>
              <a:latin typeface="Times New Roman" panose="02020603050405020304"/>
              <a:ea typeface="Times New Roman" panose="02020603050405020304"/>
              <a:cs typeface="Times New Roman" panose="02020603050405020304"/>
              <a:sym typeface="Times New Roman" panose="02020603050405020304"/>
            </a:endParaRPr>
          </a:p>
          <a:p>
            <a:pPr marL="658495" lvl="1" indent="-328930" algn="just">
              <a:lnSpc>
                <a:spcPts val="4270"/>
              </a:lnSpc>
              <a:buFont typeface="Arial" panose="020B0604020202020204"/>
              <a:buChar char="•"/>
            </a:pPr>
            <a:r>
              <a:rPr lang="en-US" altLang="en-US" sz="3600" spc="-179">
                <a:solidFill>
                  <a:srgbClr val="545454"/>
                </a:solidFill>
                <a:latin typeface="Times New Roman" panose="02020603050405020304"/>
                <a:ea typeface="Times New Roman" panose="02020603050405020304"/>
                <a:cs typeface="Times New Roman" panose="02020603050405020304"/>
                <a:sym typeface="Times New Roman" panose="02020603050405020304"/>
              </a:rPr>
              <a:t>IoT &amp; Automation – Use RFID, smart warehousing, and drone-based deliveries for faster operations.</a:t>
            </a:r>
            <a:endParaRPr lang="en-US" altLang="en-US" sz="3600" spc="-179">
              <a:solidFill>
                <a:srgbClr val="545454"/>
              </a:solidFill>
              <a:latin typeface="Times New Roman" panose="02020603050405020304"/>
              <a:ea typeface="Times New Roman" panose="02020603050405020304"/>
              <a:cs typeface="Times New Roman" panose="02020603050405020304"/>
              <a:sym typeface="Times New Roman" panose="02020603050405020304"/>
            </a:endParaRPr>
          </a:p>
          <a:p>
            <a:pPr marL="658495" lvl="1" indent="-328930" algn="just">
              <a:lnSpc>
                <a:spcPts val="4270"/>
              </a:lnSpc>
              <a:buFont typeface="Arial" panose="020B0604020202020204"/>
              <a:buChar char="•"/>
            </a:pPr>
            <a:r>
              <a:rPr lang="en-US" altLang="en-US" sz="3600" spc="-179">
                <a:solidFill>
                  <a:srgbClr val="545454"/>
                </a:solidFill>
                <a:latin typeface="Times New Roman" panose="02020603050405020304"/>
                <a:ea typeface="Times New Roman" panose="02020603050405020304"/>
                <a:cs typeface="Times New Roman" panose="02020603050405020304"/>
                <a:sym typeface="Times New Roman" panose="02020603050405020304"/>
              </a:rPr>
              <a:t>Security &amp; Blockchain – Ensure data security with encryption, MFA, and blockchain for transparent tracking.</a:t>
            </a:r>
            <a:endParaRPr lang="en-US" altLang="en-US" sz="3600" spc="-179">
              <a:solidFill>
                <a:srgbClr val="545454"/>
              </a:solidFill>
              <a:latin typeface="Times New Roman" panose="02020603050405020304"/>
              <a:ea typeface="Times New Roman" panose="02020603050405020304"/>
              <a:cs typeface="Times New Roman" panose="02020603050405020304"/>
              <a:sym typeface="Times New Roman" panose="02020603050405020304"/>
            </a:endParaRPr>
          </a:p>
          <a:p>
            <a:pPr marL="658495" lvl="1" indent="-328930" algn="just">
              <a:lnSpc>
                <a:spcPts val="4270"/>
              </a:lnSpc>
              <a:buFont typeface="Arial" panose="020B0604020202020204"/>
              <a:buChar char="•"/>
            </a:pPr>
            <a:r>
              <a:rPr lang="en-US" altLang="en-US" sz="3600" spc="-179">
                <a:solidFill>
                  <a:srgbClr val="545454"/>
                </a:solidFill>
                <a:latin typeface="Times New Roman" panose="02020603050405020304"/>
                <a:ea typeface="Times New Roman" panose="02020603050405020304"/>
                <a:cs typeface="Times New Roman" panose="02020603050405020304"/>
                <a:sym typeface="Times New Roman" panose="02020603050405020304"/>
              </a:rPr>
              <a:t>Mobile App &amp; E-commerce Integration – Develop mobile apps, AI chatbots, and integrate payment/e-commerce APIs.</a:t>
            </a:r>
            <a:endParaRPr lang="en-US" altLang="en-US" sz="3600" spc="-179">
              <a:solidFill>
                <a:srgbClr val="545454"/>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905009" y="4493219"/>
            <a:ext cx="25783492" cy="9586163"/>
          </a:xfrm>
          <a:prstGeom prst="rect">
            <a:avLst/>
          </a:prstGeom>
          <a:solidFill>
            <a:srgbClr val="545454">
              <a:alpha val="4706"/>
            </a:srgbClr>
          </a:solidFill>
        </p:spPr>
      </p:sp>
      <p:sp>
        <p:nvSpPr>
          <p:cNvPr id="5" name="TextBox 5"/>
          <p:cNvSpPr txBox="1"/>
          <p:nvPr/>
        </p:nvSpPr>
        <p:spPr>
          <a:xfrm>
            <a:off x="1028700" y="1841118"/>
            <a:ext cx="18292998" cy="7155815"/>
          </a:xfrm>
          <a:prstGeom prst="rect">
            <a:avLst/>
          </a:prstGeom>
        </p:spPr>
        <p:txBody>
          <a:bodyPr lIns="0" tIns="0" rIns="0" bIns="0" rtlCol="0" anchor="t">
            <a:spAutoFit/>
          </a:bodyPr>
          <a:lstStyle/>
          <a:p>
            <a:pPr algn="just">
              <a:lnSpc>
                <a:spcPts val="4650"/>
              </a:lnSpc>
            </a:pPr>
            <a:r>
              <a:rPr lang="en-US" sz="3320" b="1" spc="-195">
                <a:solidFill>
                  <a:srgbClr val="545454"/>
                </a:solidFill>
                <a:latin typeface="Times New Roman Bold" panose="02030802070405020303"/>
                <a:ea typeface="Times New Roman Bold" panose="02030802070405020303"/>
                <a:cs typeface="Times New Roman Bold" panose="02030802070405020303"/>
                <a:sym typeface="Times New Roman Bold" panose="02030802070405020303"/>
              </a:rPr>
              <a:t>Service Provider Module :</a:t>
            </a:r>
            <a:endParaRPr lang="en-US" sz="3320" b="1" spc="-195">
              <a:solidFill>
                <a:srgbClr val="545454"/>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716915" lvl="1" indent="-358140" algn="just">
              <a:lnSpc>
                <a:spcPts val="4650"/>
              </a:lnSpc>
              <a:buFont typeface="Arial" panose="020B0604020202020204"/>
              <a:buChar char="•"/>
            </a:pPr>
            <a:r>
              <a:rPr lang="en-US" sz="3320" spc="-195">
                <a:solidFill>
                  <a:srgbClr val="545454"/>
                </a:solidFill>
                <a:latin typeface="Times New Roman" panose="02020603050405020304"/>
                <a:ea typeface="Times New Roman" panose="02020603050405020304"/>
                <a:cs typeface="Times New Roman" panose="02020603050405020304"/>
                <a:sym typeface="Times New Roman" panose="02020603050405020304"/>
              </a:rPr>
              <a:t>Login: Access the system securely.</a:t>
            </a:r>
            <a:endParaRPr lang="en-US" sz="3320" spc="-195">
              <a:solidFill>
                <a:srgbClr val="545454"/>
              </a:solidFill>
              <a:latin typeface="Times New Roman" panose="02020603050405020304"/>
              <a:ea typeface="Times New Roman" panose="02020603050405020304"/>
              <a:cs typeface="Times New Roman" panose="02020603050405020304"/>
              <a:sym typeface="Times New Roman" panose="02020603050405020304"/>
            </a:endParaRPr>
          </a:p>
          <a:p>
            <a:pPr marL="716915" lvl="1" indent="-358140" algn="just">
              <a:lnSpc>
                <a:spcPts val="4650"/>
              </a:lnSpc>
              <a:buFont typeface="Arial" panose="020B0604020202020204"/>
              <a:buChar char="•"/>
            </a:pPr>
            <a:r>
              <a:rPr lang="en-US" sz="3320" spc="-195">
                <a:solidFill>
                  <a:srgbClr val="545454"/>
                </a:solidFill>
                <a:latin typeface="Times New Roman" panose="02020603050405020304"/>
                <a:ea typeface="Times New Roman" panose="02020603050405020304"/>
                <a:cs typeface="Times New Roman" panose="02020603050405020304"/>
                <a:sym typeface="Times New Roman" panose="02020603050405020304"/>
              </a:rPr>
              <a:t>Manage Datasets: Browse, train, test, and download datasets.</a:t>
            </a:r>
            <a:endParaRPr lang="en-US" sz="3320" spc="-195">
              <a:solidFill>
                <a:srgbClr val="545454"/>
              </a:solidFill>
              <a:latin typeface="Times New Roman" panose="02020603050405020304"/>
              <a:ea typeface="Times New Roman" panose="02020603050405020304"/>
              <a:cs typeface="Times New Roman" panose="02020603050405020304"/>
              <a:sym typeface="Times New Roman" panose="02020603050405020304"/>
            </a:endParaRPr>
          </a:p>
          <a:p>
            <a:pPr marL="716915" lvl="1" indent="-358140" algn="just">
              <a:lnSpc>
                <a:spcPts val="4650"/>
              </a:lnSpc>
              <a:buFont typeface="Arial" panose="020B0604020202020204"/>
              <a:buChar char="•"/>
            </a:pPr>
            <a:r>
              <a:rPr lang="en-US" sz="3320" spc="-195">
                <a:solidFill>
                  <a:srgbClr val="545454"/>
                </a:solidFill>
                <a:latin typeface="Times New Roman" panose="02020603050405020304"/>
                <a:ea typeface="Times New Roman" panose="02020603050405020304"/>
                <a:cs typeface="Times New Roman" panose="02020603050405020304"/>
                <a:sym typeface="Times New Roman" panose="02020603050405020304"/>
              </a:rPr>
              <a:t>View Accuracy and Results: Check accuracy in bar charts and detailed metrics.</a:t>
            </a:r>
            <a:endParaRPr lang="en-US" sz="3320" spc="-195">
              <a:solidFill>
                <a:srgbClr val="545454"/>
              </a:solidFill>
              <a:latin typeface="Times New Roman" panose="02020603050405020304"/>
              <a:ea typeface="Times New Roman" panose="02020603050405020304"/>
              <a:cs typeface="Times New Roman" panose="02020603050405020304"/>
              <a:sym typeface="Times New Roman" panose="02020603050405020304"/>
            </a:endParaRPr>
          </a:p>
          <a:p>
            <a:pPr marL="716915" lvl="1" indent="-358140" algn="just">
              <a:lnSpc>
                <a:spcPts val="4650"/>
              </a:lnSpc>
              <a:buFont typeface="Arial" panose="020B0604020202020204"/>
              <a:buChar char="•"/>
            </a:pPr>
            <a:r>
              <a:rPr lang="en-US" sz="3320" spc="-195">
                <a:solidFill>
                  <a:srgbClr val="545454"/>
                </a:solidFill>
                <a:latin typeface="Times New Roman" panose="02020603050405020304"/>
                <a:ea typeface="Times New Roman" panose="02020603050405020304"/>
                <a:cs typeface="Times New Roman" panose="02020603050405020304"/>
                <a:sym typeface="Times New Roman" panose="02020603050405020304"/>
              </a:rPr>
              <a:t>Item tracking: Tracking the location of item.</a:t>
            </a:r>
            <a:endParaRPr lang="en-US" sz="3320" spc="-195">
              <a:solidFill>
                <a:srgbClr val="545454"/>
              </a:solidFill>
              <a:latin typeface="Times New Roman" panose="02020603050405020304"/>
              <a:ea typeface="Times New Roman" panose="02020603050405020304"/>
              <a:cs typeface="Times New Roman" panose="02020603050405020304"/>
              <a:sym typeface="Times New Roman" panose="02020603050405020304"/>
            </a:endParaRPr>
          </a:p>
          <a:p>
            <a:pPr marL="716915" lvl="1" indent="-358140" algn="just">
              <a:lnSpc>
                <a:spcPts val="4650"/>
              </a:lnSpc>
              <a:buFont typeface="Arial" panose="020B0604020202020204"/>
              <a:buChar char="•"/>
            </a:pPr>
            <a:r>
              <a:rPr lang="en-US" sz="3320" spc="-195">
                <a:solidFill>
                  <a:srgbClr val="545454"/>
                </a:solidFill>
                <a:latin typeface="Times New Roman" panose="02020603050405020304"/>
                <a:ea typeface="Times New Roman" panose="02020603050405020304"/>
                <a:cs typeface="Times New Roman" panose="02020603050405020304"/>
                <a:sym typeface="Times New Roman" panose="02020603050405020304"/>
              </a:rPr>
              <a:t>User Management: View all remote users.</a:t>
            </a:r>
            <a:endParaRPr lang="en-US" sz="3320" spc="-195">
              <a:solidFill>
                <a:srgbClr val="545454"/>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650"/>
              </a:lnSpc>
            </a:pPr>
            <a:r>
              <a:rPr lang="en-US" sz="3320" b="1" spc="-195">
                <a:solidFill>
                  <a:srgbClr val="545454"/>
                </a:solidFill>
                <a:latin typeface="Times New Roman Bold" panose="02030802070405020303"/>
                <a:ea typeface="Times New Roman Bold" panose="02030802070405020303"/>
                <a:cs typeface="Times New Roman Bold" panose="02030802070405020303"/>
                <a:sym typeface="Times New Roman Bold" panose="02030802070405020303"/>
              </a:rPr>
              <a:t>Admin Module :</a:t>
            </a:r>
            <a:endParaRPr lang="en-US" sz="3320" b="1" spc="-195">
              <a:solidFill>
                <a:srgbClr val="545454"/>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716915" lvl="1" indent="-358140" algn="just">
              <a:lnSpc>
                <a:spcPts val="4650"/>
              </a:lnSpc>
              <a:buFont typeface="Arial" panose="020B0604020202020204"/>
              <a:buChar char="•"/>
            </a:pPr>
            <a:r>
              <a:rPr lang="en-US" sz="3320" spc="-195">
                <a:solidFill>
                  <a:srgbClr val="545454"/>
                </a:solidFill>
                <a:latin typeface="Times New Roman" panose="02020603050405020304"/>
                <a:ea typeface="Times New Roman" panose="02020603050405020304"/>
                <a:cs typeface="Times New Roman" panose="02020603050405020304"/>
                <a:sym typeface="Times New Roman" panose="02020603050405020304"/>
              </a:rPr>
              <a:t>View and Authorize Users: Manage user registrations and authorizations.</a:t>
            </a:r>
            <a:endParaRPr lang="en-US" sz="3320" spc="-195">
              <a:solidFill>
                <a:srgbClr val="545454"/>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650"/>
              </a:lnSpc>
            </a:pPr>
            <a:r>
              <a:rPr lang="en-US" sz="3320" spc="-195">
                <a:solidFill>
                  <a:srgbClr val="545454"/>
                </a:solidFill>
                <a:latin typeface="Times New Roman" panose="02020603050405020304"/>
                <a:ea typeface="Times New Roman" panose="02020603050405020304"/>
                <a:cs typeface="Times New Roman" panose="02020603050405020304"/>
                <a:sym typeface="Times New Roman" panose="02020603050405020304"/>
              </a:rPr>
              <a:t> </a:t>
            </a:r>
            <a:r>
              <a:rPr lang="en-US" sz="3320" b="1" spc="-195">
                <a:solidFill>
                  <a:srgbClr val="545454"/>
                </a:solidFill>
                <a:latin typeface="Times New Roman Bold" panose="02030802070405020303"/>
                <a:ea typeface="Times New Roman Bold" panose="02030802070405020303"/>
                <a:cs typeface="Times New Roman Bold" panose="02030802070405020303"/>
                <a:sym typeface="Times New Roman Bold" panose="02030802070405020303"/>
              </a:rPr>
              <a:t>Remote User Module :</a:t>
            </a:r>
            <a:endParaRPr lang="en-US" sz="3320" b="1" spc="-195">
              <a:solidFill>
                <a:srgbClr val="545454"/>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716915" lvl="1" indent="-358140" algn="just">
              <a:lnSpc>
                <a:spcPts val="4650"/>
              </a:lnSpc>
              <a:buFont typeface="Arial" panose="020B0604020202020204"/>
              <a:buChar char="•"/>
            </a:pPr>
            <a:r>
              <a:rPr lang="en-US" sz="3320" spc="-195">
                <a:solidFill>
                  <a:srgbClr val="545454"/>
                </a:solidFill>
                <a:latin typeface="Times New Roman" panose="02020603050405020304"/>
                <a:ea typeface="Times New Roman" panose="02020603050405020304"/>
                <a:cs typeface="Times New Roman" panose="02020603050405020304"/>
                <a:sym typeface="Times New Roman" panose="02020603050405020304"/>
              </a:rPr>
              <a:t>Register and Login: Create and access accounts.</a:t>
            </a:r>
            <a:endParaRPr lang="en-US" sz="3320" spc="-195">
              <a:solidFill>
                <a:srgbClr val="545454"/>
              </a:solidFill>
              <a:latin typeface="Times New Roman" panose="02020603050405020304"/>
              <a:ea typeface="Times New Roman" panose="02020603050405020304"/>
              <a:cs typeface="Times New Roman" panose="02020603050405020304"/>
              <a:sym typeface="Times New Roman" panose="02020603050405020304"/>
            </a:endParaRPr>
          </a:p>
          <a:p>
            <a:pPr marL="716915" lvl="1" indent="-358140" algn="just">
              <a:lnSpc>
                <a:spcPts val="4650"/>
              </a:lnSpc>
              <a:buFont typeface="Arial" panose="020B0604020202020204"/>
              <a:buChar char="•"/>
            </a:pPr>
            <a:r>
              <a:rPr lang="en-US" sz="3320" spc="-195">
                <a:solidFill>
                  <a:srgbClr val="545454"/>
                </a:solidFill>
                <a:latin typeface="Times New Roman" panose="02020603050405020304"/>
                <a:ea typeface="Times New Roman" panose="02020603050405020304"/>
                <a:cs typeface="Times New Roman" panose="02020603050405020304"/>
                <a:sym typeface="Times New Roman" panose="02020603050405020304"/>
              </a:rPr>
              <a:t>View Profile: Access personal account details.</a:t>
            </a:r>
            <a:endParaRPr lang="en-US" sz="3320" spc="-195">
              <a:solidFill>
                <a:srgbClr val="545454"/>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650"/>
              </a:lnSpc>
            </a:pPr>
          </a:p>
        </p:txBody>
      </p:sp>
      <p:sp>
        <p:nvSpPr>
          <p:cNvPr id="7" name="TextBox 7"/>
          <p:cNvSpPr txBox="1"/>
          <p:nvPr/>
        </p:nvSpPr>
        <p:spPr>
          <a:xfrm>
            <a:off x="1375858" y="721360"/>
            <a:ext cx="5685432" cy="614680"/>
          </a:xfrm>
          <a:prstGeom prst="rect">
            <a:avLst/>
          </a:prstGeom>
        </p:spPr>
        <p:txBody>
          <a:bodyPr lIns="0" tIns="0" rIns="0" bIns="0" rtlCol="0" anchor="t">
            <a:spAutoFit/>
          </a:bodyPr>
          <a:lstStyle/>
          <a:p>
            <a:pPr algn="l">
              <a:lnSpc>
                <a:spcPts val="3920"/>
              </a:lnSpc>
            </a:pPr>
            <a:r>
              <a:rPr lang="en-US" sz="4000" b="1" spc="-235">
                <a:solidFill>
                  <a:srgbClr val="545454"/>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MODULES</a:t>
            </a:r>
            <a:endParaRPr lang="en-US" sz="4000" b="1" spc="-235">
              <a:solidFill>
                <a:srgbClr val="545454"/>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905009" y="4493219"/>
            <a:ext cx="25783492" cy="9586163"/>
          </a:xfrm>
          <a:prstGeom prst="rect">
            <a:avLst/>
          </a:prstGeom>
          <a:solidFill>
            <a:srgbClr val="545454">
              <a:alpha val="4706"/>
            </a:srgbClr>
          </a:solidFill>
        </p:spPr>
      </p:sp>
      <p:sp>
        <p:nvSpPr>
          <p:cNvPr id="5" name="TextBox 5"/>
          <p:cNvSpPr txBox="1"/>
          <p:nvPr/>
        </p:nvSpPr>
        <p:spPr>
          <a:xfrm>
            <a:off x="1403974" y="860223"/>
            <a:ext cx="5685432" cy="614680"/>
          </a:xfrm>
          <a:prstGeom prst="rect">
            <a:avLst/>
          </a:prstGeom>
        </p:spPr>
        <p:txBody>
          <a:bodyPr lIns="0" tIns="0" rIns="0" bIns="0" rtlCol="0" anchor="t">
            <a:spAutoFit/>
          </a:bodyPr>
          <a:lstStyle/>
          <a:p>
            <a:pPr algn="l">
              <a:lnSpc>
                <a:spcPts val="3920"/>
              </a:lnSpc>
            </a:pPr>
            <a:r>
              <a:rPr lang="en-US" sz="4000" b="1" spc="-235">
                <a:solidFill>
                  <a:srgbClr val="545454"/>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REFERENCES</a:t>
            </a:r>
            <a:endParaRPr lang="en-US" sz="4000" b="1" spc="-235">
              <a:solidFill>
                <a:srgbClr val="545454"/>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sp>
        <p:nvSpPr>
          <p:cNvPr id="6" name="TextBox 6"/>
          <p:cNvSpPr txBox="1"/>
          <p:nvPr/>
        </p:nvSpPr>
        <p:spPr>
          <a:xfrm>
            <a:off x="1066800" y="1713230"/>
            <a:ext cx="14838045" cy="5974080"/>
          </a:xfrm>
          <a:prstGeom prst="rect">
            <a:avLst/>
          </a:prstGeom>
        </p:spPr>
        <p:txBody>
          <a:bodyPr lIns="0" tIns="0" rIns="0" bIns="0" rtlCol="0" anchor="t">
            <a:noAutofit/>
          </a:bodyPr>
          <a:lstStyle/>
          <a:p>
            <a:pPr marL="652780" lvl="1" indent="-326390" algn="just">
              <a:lnSpc>
                <a:spcPts val="4235"/>
              </a:lnSpc>
              <a:buFont typeface="Arial" panose="020B0604020202020204"/>
              <a:buChar char="•"/>
            </a:pPr>
            <a:r>
              <a:rPr lang="en-US" altLang="en-US" sz="3200"/>
              <a:t> "Design and Implementation of an Intelligent Courier Management System" Shahid, N., Khalid, A., Usama, M. (2021). IEEE Access.</a:t>
            </a:r>
            <a:endParaRPr lang="en-US" altLang="en-US" sz="3200"/>
          </a:p>
          <a:p>
            <a:pPr marL="652780" lvl="1" indent="-326390" algn="just">
              <a:lnSpc>
                <a:spcPts val="4235"/>
              </a:lnSpc>
              <a:buFont typeface="Arial" panose="020B0604020202020204"/>
              <a:buChar char="•"/>
            </a:pPr>
            <a:r>
              <a:rPr lang="en-US" altLang="en-US" sz="3200"/>
              <a:t>"A Review of Logistics and Courier Management Systems: Trends and Technologies"</a:t>
            </a:r>
            <a:endParaRPr lang="en-US" altLang="en-US" sz="3200"/>
          </a:p>
          <a:p>
            <a:pPr marL="652780" lvl="1" indent="-326390" algn="just">
              <a:lnSpc>
                <a:spcPts val="4235"/>
              </a:lnSpc>
              <a:buFont typeface="Arial" panose="020B0604020202020204"/>
              <a:buChar char="•"/>
            </a:pPr>
            <a:r>
              <a:rPr lang="en-US" altLang="en-US" sz="3200"/>
              <a:t>Gupta, R., Verma, P. (2020). Journal of Logistics Management.</a:t>
            </a:r>
            <a:endParaRPr lang="en-US" altLang="en-US" sz="3200"/>
          </a:p>
          <a:p>
            <a:pPr marL="652780" lvl="1" indent="-326390" algn="just">
              <a:lnSpc>
                <a:spcPts val="4235"/>
              </a:lnSpc>
              <a:buFont typeface="Arial" panose="020B0604020202020204"/>
              <a:buChar char="•"/>
            </a:pPr>
            <a:r>
              <a:rPr lang="en-US" altLang="en-US" sz="3200"/>
              <a:t>"Enhancing Courier Services with Real-Time Tracking and Route Optimization"</a:t>
            </a:r>
            <a:endParaRPr lang="en-US" altLang="en-US" sz="3200"/>
          </a:p>
          <a:p>
            <a:pPr marL="652780" lvl="1" indent="-326390" algn="just">
              <a:lnSpc>
                <a:spcPts val="4235"/>
              </a:lnSpc>
              <a:buFont typeface="Arial" panose="020B0604020202020204"/>
              <a:buChar char="•"/>
            </a:pPr>
            <a:r>
              <a:rPr lang="en-US" altLang="en-US" sz="3200"/>
              <a:t>Smith, J., Brown, L. (2019). International Journal of Supply Chain Management.</a:t>
            </a:r>
            <a:endParaRPr lang="en-US" altLang="en-US" sz="3200"/>
          </a:p>
          <a:p>
            <a:pPr marL="652780" lvl="1" indent="-326390" algn="just">
              <a:lnSpc>
                <a:spcPts val="4235"/>
              </a:lnSpc>
              <a:buFont typeface="Arial" panose="020B0604020202020204"/>
              <a:buChar char="•"/>
            </a:pPr>
            <a:r>
              <a:rPr lang="en-US" altLang="en-US" sz="3200"/>
              <a:t>"Customer Satisfaction in Courier Management Systems: A Case Study Approach"</a:t>
            </a:r>
            <a:endParaRPr lang="en-US" altLang="en-US" sz="3200"/>
          </a:p>
          <a:p>
            <a:pPr marL="652780" lvl="1" indent="-326390" algn="just">
              <a:lnSpc>
                <a:spcPts val="4235"/>
              </a:lnSpc>
              <a:buFont typeface="Arial" panose="020B0604020202020204"/>
              <a:buChar char="•"/>
            </a:pPr>
            <a:r>
              <a:rPr lang="en-US" altLang="en-US" sz="3200"/>
              <a:t>Johnson, A., Williams, M. (2021). Journal of Business Research.</a:t>
            </a:r>
            <a:endParaRPr lang="en-US" altLang="en-US" sz="32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127115" y="4743450"/>
            <a:ext cx="7820025" cy="3743325"/>
          </a:xfrm>
          <a:prstGeom prst="rect">
            <a:avLst/>
          </a:prstGeom>
          <a:noFill/>
        </p:spPr>
        <p:txBody>
          <a:bodyPr wrap="square" rtlCol="0">
            <a:noAutofit/>
          </a:bodyPr>
          <a:p>
            <a:r>
              <a:rPr lang="en-US" sz="9600">
                <a:solidFill>
                  <a:schemeClr val="tx1"/>
                </a:solidFill>
                <a:effectLst>
                  <a:outerShdw blurRad="38100" dist="19050" dir="2700000" algn="tl" rotWithShape="0">
                    <a:schemeClr val="dk1">
                      <a:alpha val="40000"/>
                    </a:schemeClr>
                  </a:outerShdw>
                </a:effectLst>
              </a:rPr>
              <a:t>Thank you</a:t>
            </a:r>
            <a:endParaRPr lang="en-US" sz="96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TextBox 3"/>
          <p:cNvSpPr txBox="1"/>
          <p:nvPr/>
        </p:nvSpPr>
        <p:spPr>
          <a:xfrm>
            <a:off x="643872" y="2592754"/>
            <a:ext cx="17171157" cy="4308475"/>
          </a:xfrm>
          <a:prstGeom prst="rect">
            <a:avLst/>
          </a:prstGeom>
        </p:spPr>
        <p:txBody>
          <a:bodyPr lIns="0" tIns="0" rIns="0" bIns="0" rtlCol="0" anchor="t">
            <a:spAutoFit/>
          </a:bodyPr>
          <a:lstStyle/>
          <a:p>
            <a:pPr algn="l">
              <a:lnSpc>
                <a:spcPts val="5600"/>
              </a:lnSpc>
            </a:pPr>
            <a:r>
              <a:rPr lang="en-US" altLang="en-US" sz="4000">
                <a:solidFill>
                  <a:srgbClr val="FFFFFF"/>
                </a:solidFill>
                <a:latin typeface="Times New Roman" panose="02020603050405020304"/>
                <a:ea typeface="Times New Roman" panose="02020603050405020304"/>
                <a:cs typeface="Times New Roman" panose="02020603050405020304"/>
                <a:sym typeface="Times New Roman" panose="02020603050405020304"/>
              </a:rPr>
              <a:t>The current systems are characterized by manual processes and disjointed operations. Courier companies often use paper-based tracking methods and non integrated booking and dispatch systems. This lack of automation and system cohesionmakes delivery planning inefficient and error-prone. Additionally, customers cannot accurately track the status of their parcels, leading to dissatisfaction and mistrust.</a:t>
            </a:r>
            <a:endParaRPr lang="en-US" altLang="en-US" sz="40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 name="TextBox 5"/>
          <p:cNvSpPr txBox="1"/>
          <p:nvPr/>
        </p:nvSpPr>
        <p:spPr>
          <a:xfrm>
            <a:off x="321936" y="801740"/>
            <a:ext cx="9581048" cy="1042476"/>
          </a:xfrm>
          <a:prstGeom prst="rect">
            <a:avLst/>
          </a:prstGeom>
        </p:spPr>
        <p:txBody>
          <a:bodyPr lIns="0" tIns="0" rIns="0" bIns="0" rtlCol="0" anchor="t">
            <a:spAutoFit/>
          </a:bodyPr>
          <a:lstStyle/>
          <a:p>
            <a:pPr algn="ctr">
              <a:lnSpc>
                <a:spcPts val="6795"/>
              </a:lnSpc>
            </a:pPr>
            <a:r>
              <a:rPr lang="en-US" sz="6935" b="1" spc="-409">
                <a:solidFill>
                  <a:srgbClr val="FFFFFF"/>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EXISTING SYSTEMS</a:t>
            </a:r>
            <a:endParaRPr lang="en-US" sz="6935" b="1" spc="-409">
              <a:solidFill>
                <a:srgbClr val="FFFFFF"/>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TextBox 5"/>
          <p:cNvSpPr txBox="1"/>
          <p:nvPr/>
        </p:nvSpPr>
        <p:spPr>
          <a:xfrm>
            <a:off x="1820612" y="1038225"/>
            <a:ext cx="14018125" cy="755536"/>
          </a:xfrm>
          <a:prstGeom prst="rect">
            <a:avLst/>
          </a:prstGeom>
        </p:spPr>
        <p:txBody>
          <a:bodyPr lIns="0" tIns="0" rIns="0" bIns="0" rtlCol="0" anchor="t">
            <a:spAutoFit/>
          </a:bodyPr>
          <a:lstStyle/>
          <a:p>
            <a:pPr algn="ctr">
              <a:lnSpc>
                <a:spcPts val="4895"/>
              </a:lnSpc>
            </a:pPr>
            <a:r>
              <a:rPr lang="en-US" sz="4995" b="1" spc="-294">
                <a:solidFill>
                  <a:srgbClr val="263F6B"/>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PROPOSED SYSTEMS</a:t>
            </a:r>
            <a:endParaRPr lang="en-US" sz="4995" b="1" spc="-294">
              <a:solidFill>
                <a:srgbClr val="263F6B"/>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sp>
        <p:nvSpPr>
          <p:cNvPr id="7" name="Text Box 6"/>
          <p:cNvSpPr txBox="1"/>
          <p:nvPr/>
        </p:nvSpPr>
        <p:spPr>
          <a:xfrm>
            <a:off x="1663700" y="2428240"/>
            <a:ext cx="12413615" cy="6619875"/>
          </a:xfrm>
          <a:prstGeom prst="rect">
            <a:avLst/>
          </a:prstGeom>
        </p:spPr>
        <p:txBody>
          <a:bodyPr>
            <a:noAutofit/>
          </a:bodyPr>
          <a:p>
            <a:pPr algn="just"/>
            <a:r>
              <a:rPr lang="en-US" sz="3600">
                <a:solidFill>
                  <a:srgbClr val="000000"/>
                </a:solidFill>
                <a:latin typeface="Times New Roman" panose="02020603050405020304"/>
                <a:ea typeface="Times New Roman" panose="02020603050405020304"/>
              </a:rPr>
              <a:t>T</a:t>
            </a:r>
            <a:r>
              <a:rPr sz="3600">
                <a:solidFill>
                  <a:srgbClr val="000000"/>
                </a:solidFill>
                <a:latin typeface="Times New Roman" panose="02020603050405020304"/>
                <a:ea typeface="Times New Roman" panose="02020603050405020304"/>
              </a:rPr>
              <a:t>he proposed Courier Management System (CMS) introduces a fully</a:t>
            </a:r>
            <a:r>
              <a:rPr lang="en-US" sz="3600">
                <a:solidFill>
                  <a:srgbClr val="000000"/>
                </a:solidFill>
                <a:latin typeface="Times New Roman" panose="02020603050405020304"/>
                <a:ea typeface="Times New Roman" panose="02020603050405020304"/>
              </a:rPr>
              <a:t> </a:t>
            </a:r>
            <a:r>
              <a:rPr sz="3600">
                <a:solidFill>
                  <a:srgbClr val="000000"/>
                </a:solidFill>
                <a:latin typeface="Times New Roman" panose="02020603050405020304"/>
                <a:ea typeface="Times New Roman" panose="02020603050405020304"/>
              </a:rPr>
              <a:t>automated, comprehensive, and customer-centric solution. It offers a user</a:t>
            </a:r>
            <a:r>
              <a:rPr lang="en-US" sz="3600">
                <a:solidFill>
                  <a:srgbClr val="000000"/>
                </a:solidFill>
                <a:latin typeface="Times New Roman" panose="02020603050405020304"/>
                <a:ea typeface="Times New Roman" panose="02020603050405020304"/>
              </a:rPr>
              <a:t> </a:t>
            </a:r>
            <a:r>
              <a:rPr sz="3600">
                <a:solidFill>
                  <a:srgbClr val="000000"/>
                </a:solidFill>
                <a:latin typeface="Times New Roman" panose="02020603050405020304"/>
                <a:ea typeface="Times New Roman" panose="02020603050405020304"/>
              </a:rPr>
              <a:t>friendly interface accessible via web and mobile platforms for booking</a:t>
            </a:r>
            <a:r>
              <a:rPr lang="en-US" sz="3600">
                <a:solidFill>
                  <a:srgbClr val="000000"/>
                </a:solidFill>
                <a:latin typeface="Times New Roman" panose="02020603050405020304"/>
                <a:ea typeface="Times New Roman" panose="02020603050405020304"/>
              </a:rPr>
              <a:t> </a:t>
            </a:r>
            <a:r>
              <a:rPr sz="3600">
                <a:solidFill>
                  <a:srgbClr val="000000"/>
                </a:solidFill>
                <a:latin typeface="Times New Roman" panose="02020603050405020304"/>
                <a:ea typeface="Times New Roman" panose="02020603050405020304"/>
              </a:rPr>
              <a:t>services, real-time parcel tracking,</a:t>
            </a:r>
            <a:r>
              <a:rPr lang="en-US" sz="3600">
                <a:solidFill>
                  <a:srgbClr val="000000"/>
                </a:solidFill>
                <a:latin typeface="Times New Roman" panose="02020603050405020304"/>
                <a:ea typeface="Times New Roman" panose="02020603050405020304"/>
              </a:rPr>
              <a:t> </a:t>
            </a:r>
            <a:r>
              <a:rPr sz="3600">
                <a:solidFill>
                  <a:srgbClr val="000000"/>
                </a:solidFill>
                <a:latin typeface="Times New Roman" panose="02020603050405020304"/>
                <a:ea typeface="Times New Roman" panose="02020603050405020304"/>
              </a:rPr>
              <a:t>and feedback submission. Advanced routing and dispatching algorithms optimize delivery routes based on real-time data, ensuring cost-efficient and timely parcel delivery. Robust reporting</a:t>
            </a:r>
            <a:r>
              <a:rPr lang="en-US" sz="3600">
                <a:solidFill>
                  <a:srgbClr val="000000"/>
                </a:solidFill>
                <a:latin typeface="Times New Roman" panose="02020603050405020304"/>
                <a:ea typeface="Times New Roman" panose="02020603050405020304"/>
              </a:rPr>
              <a:t> </a:t>
            </a:r>
            <a:r>
              <a:rPr sz="3600">
                <a:solidFill>
                  <a:srgbClr val="000000"/>
                </a:solidFill>
                <a:latin typeface="Times New Roman" panose="02020603050405020304"/>
                <a:ea typeface="Times New Roman" panose="02020603050405020304"/>
              </a:rPr>
              <a:t>and analytics provide courier companies with actionable insights to improve their operations and enhance customer satisfaction</a:t>
            </a:r>
            <a:r>
              <a:rPr sz="3600">
                <a:solidFill>
                  <a:srgbClr val="000000"/>
                </a:solidFill>
                <a:latin typeface="SimSun" panose="02010600030101010101" pitchFamily="2" charset="-122"/>
                <a:ea typeface="SimSun" panose="02010600030101010101" pitchFamily="2" charset="-122"/>
              </a:rPr>
              <a:t>.</a:t>
            </a:r>
            <a:endParaRPr sz="3600">
              <a:solidFill>
                <a:srgbClr val="000000"/>
              </a:solidFill>
              <a:latin typeface="SimSun" panose="02010600030101010101" pitchFamily="2" charset="-122"/>
              <a:ea typeface="SimSun"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5" name="TextBox 5"/>
          <p:cNvSpPr txBox="1"/>
          <p:nvPr/>
        </p:nvSpPr>
        <p:spPr>
          <a:xfrm>
            <a:off x="1028700" y="2231687"/>
            <a:ext cx="12498875" cy="7190105"/>
          </a:xfrm>
          <a:prstGeom prst="rect">
            <a:avLst/>
          </a:prstGeom>
        </p:spPr>
        <p:txBody>
          <a:bodyPr lIns="0" tIns="0" rIns="0" bIns="0" rtlCol="0" anchor="t">
            <a:spAutoFit/>
          </a:bodyPr>
          <a:lstStyle/>
          <a:p>
            <a:pPr marL="960755" lvl="1" indent="-480060" algn="l">
              <a:lnSpc>
                <a:spcPts val="6230"/>
              </a:lnSpc>
              <a:buFont typeface="Arial" panose="020B0604020202020204"/>
              <a:buChar char="•"/>
            </a:pPr>
            <a:r>
              <a:rPr lang="en-US" altLang="en-US" sz="4450">
                <a:solidFill>
                  <a:srgbClr val="263F6B"/>
                </a:solidFill>
                <a:latin typeface="Times New Roman" panose="02020603050405020304"/>
                <a:ea typeface="Times New Roman" panose="02020603050405020304"/>
                <a:cs typeface="Times New Roman" panose="02020603050405020304"/>
                <a:sym typeface="Times New Roman" panose="02020603050405020304"/>
              </a:rPr>
              <a:t>Automation of key processes, such as parcel booking, dispatching, and routing, significantly improves efficiency.</a:t>
            </a:r>
            <a:endParaRPr lang="en-US" altLang="en-US" sz="4450">
              <a:solidFill>
                <a:srgbClr val="263F6B"/>
              </a:solidFill>
              <a:latin typeface="Times New Roman" panose="02020603050405020304"/>
              <a:ea typeface="Times New Roman" panose="02020603050405020304"/>
              <a:cs typeface="Times New Roman" panose="02020603050405020304"/>
              <a:sym typeface="Times New Roman" panose="02020603050405020304"/>
            </a:endParaRPr>
          </a:p>
          <a:p>
            <a:pPr marL="960755" lvl="1" indent="-480060" algn="l">
              <a:lnSpc>
                <a:spcPts val="6230"/>
              </a:lnSpc>
              <a:buFont typeface="Arial" panose="020B0604020202020204"/>
              <a:buChar char="•"/>
            </a:pPr>
            <a:r>
              <a:rPr lang="en-US" altLang="en-US" sz="4450">
                <a:solidFill>
                  <a:srgbClr val="263F6B"/>
                </a:solidFill>
                <a:latin typeface="Times New Roman" panose="02020603050405020304"/>
                <a:ea typeface="Times New Roman" panose="02020603050405020304"/>
                <a:cs typeface="Times New Roman" panose="02020603050405020304"/>
                <a:sym typeface="Times New Roman" panose="02020603050405020304"/>
              </a:rPr>
              <a:t>Enhanced customer experience through real-time tracking, transparency, and easy feedback mechanism</a:t>
            </a:r>
            <a:endParaRPr lang="en-US" altLang="en-US" sz="4450">
              <a:solidFill>
                <a:srgbClr val="263F6B"/>
              </a:solidFill>
              <a:latin typeface="Times New Roman" panose="02020603050405020304"/>
              <a:ea typeface="Times New Roman" panose="02020603050405020304"/>
              <a:cs typeface="Times New Roman" panose="02020603050405020304"/>
              <a:sym typeface="Times New Roman" panose="02020603050405020304"/>
            </a:endParaRPr>
          </a:p>
          <a:p>
            <a:pPr marL="960755" lvl="1" indent="-480060" algn="l">
              <a:lnSpc>
                <a:spcPts val="6230"/>
              </a:lnSpc>
              <a:buFont typeface="Arial" panose="020B0604020202020204"/>
              <a:buChar char="•"/>
            </a:pPr>
            <a:r>
              <a:rPr lang="en-US" altLang="en-US" sz="4450">
                <a:solidFill>
                  <a:srgbClr val="263F6B"/>
                </a:solidFill>
                <a:latin typeface="Times New Roman" panose="02020603050405020304"/>
                <a:ea typeface="Times New Roman" panose="02020603050405020304"/>
                <a:cs typeface="Times New Roman" panose="02020603050405020304"/>
                <a:sym typeface="Times New Roman" panose="02020603050405020304"/>
              </a:rPr>
              <a:t>Optimized resource allocation and delivery routes reduce operational costs and delivery times.</a:t>
            </a:r>
            <a:endParaRPr lang="en-US" altLang="en-US" sz="4450">
              <a:solidFill>
                <a:srgbClr val="263F6B"/>
              </a:solidFill>
              <a:latin typeface="Times New Roman" panose="02020603050405020304"/>
              <a:ea typeface="Times New Roman" panose="02020603050405020304"/>
              <a:cs typeface="Times New Roman" panose="02020603050405020304"/>
              <a:sym typeface="Times New Roman" panose="02020603050405020304"/>
            </a:endParaRPr>
          </a:p>
          <a:p>
            <a:pPr marL="960755" lvl="1" indent="-480060" algn="l">
              <a:lnSpc>
                <a:spcPts val="6230"/>
              </a:lnSpc>
              <a:buFont typeface="Arial" panose="020B0604020202020204"/>
              <a:buChar char="•"/>
            </a:pPr>
          </a:p>
        </p:txBody>
      </p:sp>
      <p:sp>
        <p:nvSpPr>
          <p:cNvPr id="7" name="TextBox 7"/>
          <p:cNvSpPr txBox="1"/>
          <p:nvPr/>
        </p:nvSpPr>
        <p:spPr>
          <a:xfrm>
            <a:off x="1761108" y="1028700"/>
            <a:ext cx="6038080" cy="888170"/>
          </a:xfrm>
          <a:prstGeom prst="rect">
            <a:avLst/>
          </a:prstGeom>
        </p:spPr>
        <p:txBody>
          <a:bodyPr lIns="0" tIns="0" rIns="0" bIns="0" rtlCol="0" anchor="t">
            <a:spAutoFit/>
          </a:bodyPr>
          <a:lstStyle/>
          <a:p>
            <a:pPr algn="l">
              <a:lnSpc>
                <a:spcPts val="5760"/>
              </a:lnSpc>
            </a:pPr>
            <a:r>
              <a:rPr lang="en-US" sz="5880" b="1" spc="-346">
                <a:solidFill>
                  <a:srgbClr val="263F6B"/>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ADVANTAGES</a:t>
            </a:r>
            <a:endParaRPr lang="en-US" sz="5880" b="1" spc="-346">
              <a:solidFill>
                <a:srgbClr val="263F6B"/>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TextBox 3"/>
          <p:cNvSpPr txBox="1"/>
          <p:nvPr/>
        </p:nvSpPr>
        <p:spPr>
          <a:xfrm>
            <a:off x="1781273" y="2666411"/>
            <a:ext cx="13119351" cy="4006850"/>
          </a:xfrm>
          <a:prstGeom prst="rect">
            <a:avLst/>
          </a:prstGeom>
        </p:spPr>
        <p:txBody>
          <a:bodyPr lIns="0" tIns="0" rIns="0" bIns="0" rtlCol="0" anchor="t">
            <a:spAutoFit/>
          </a:bodyPr>
          <a:lstStyle/>
          <a:p>
            <a:pPr marL="863600" lvl="1" indent="-431800" algn="l">
              <a:lnSpc>
                <a:spcPts val="5200"/>
              </a:lnSpc>
              <a:spcBef>
                <a:spcPct val="0"/>
              </a:spcBef>
              <a:buFont typeface="Arial" panose="020B0604020202020204"/>
              <a:buChar char="•"/>
            </a:pPr>
            <a:r>
              <a:rPr lang="en-US" sz="4000" spc="79">
                <a:solidFill>
                  <a:srgbClr val="263F6B"/>
                </a:solidFill>
                <a:latin typeface="Times New Roman" panose="02020603050405020304"/>
                <a:ea typeface="Times New Roman" panose="02020603050405020304"/>
                <a:cs typeface="Times New Roman" panose="02020603050405020304"/>
                <a:sym typeface="Times New Roman" panose="02020603050405020304"/>
              </a:rPr>
              <a:t>Process</a:t>
            </a:r>
            <a:r>
              <a:rPr lang="en-US" sz="4000" spc="79">
                <a:solidFill>
                  <a:srgbClr val="263F6B"/>
                </a:solidFill>
                <a:latin typeface="Times New Roman" panose="02020603050405020304"/>
                <a:ea typeface="Times New Roman" panose="02020603050405020304"/>
                <a:cs typeface="Times New Roman" panose="02020603050405020304"/>
                <a:sym typeface="Times New Roman" panose="02020603050405020304"/>
              </a:rPr>
              <a:t>or    :  i3 core (or) more</a:t>
            </a:r>
            <a:endParaRPr lang="en-US" sz="4000" spc="79">
              <a:solidFill>
                <a:srgbClr val="263F6B"/>
              </a:solidFill>
              <a:latin typeface="Times New Roman" panose="02020603050405020304"/>
              <a:ea typeface="Times New Roman" panose="02020603050405020304"/>
              <a:cs typeface="Times New Roman" panose="02020603050405020304"/>
              <a:sym typeface="Times New Roman" panose="02020603050405020304"/>
            </a:endParaRPr>
          </a:p>
          <a:p>
            <a:pPr marL="863600" lvl="1" indent="-431800" algn="l">
              <a:lnSpc>
                <a:spcPts val="5200"/>
              </a:lnSpc>
              <a:spcBef>
                <a:spcPct val="0"/>
              </a:spcBef>
              <a:buFont typeface="Arial" panose="020B0604020202020204"/>
              <a:buChar char="•"/>
            </a:pPr>
            <a:r>
              <a:rPr lang="en-US" sz="4000" spc="79">
                <a:solidFill>
                  <a:srgbClr val="263F6B"/>
                </a:solidFill>
                <a:latin typeface="Times New Roman" panose="02020603050405020304"/>
                <a:ea typeface="Times New Roman" panose="02020603050405020304"/>
                <a:cs typeface="Times New Roman" panose="02020603050405020304"/>
                <a:sym typeface="Times New Roman" panose="02020603050405020304"/>
              </a:rPr>
              <a:t>RAM          :  4 GB (minimum)</a:t>
            </a:r>
            <a:endParaRPr lang="en-US" sz="4000" spc="79">
              <a:solidFill>
                <a:srgbClr val="263F6B"/>
              </a:solidFill>
              <a:latin typeface="Times New Roman" panose="02020603050405020304"/>
              <a:ea typeface="Times New Roman" panose="02020603050405020304"/>
              <a:cs typeface="Times New Roman" panose="02020603050405020304"/>
              <a:sym typeface="Times New Roman" panose="02020603050405020304"/>
            </a:endParaRPr>
          </a:p>
          <a:p>
            <a:pPr marL="863600" lvl="1" indent="-431800" algn="l">
              <a:lnSpc>
                <a:spcPts val="5200"/>
              </a:lnSpc>
              <a:spcBef>
                <a:spcPct val="0"/>
              </a:spcBef>
              <a:buFont typeface="Arial" panose="020B0604020202020204"/>
              <a:buChar char="•"/>
            </a:pPr>
            <a:r>
              <a:rPr lang="en-US" sz="4000" spc="79">
                <a:solidFill>
                  <a:srgbClr val="263F6B"/>
                </a:solidFill>
                <a:latin typeface="Times New Roman" panose="02020603050405020304"/>
                <a:ea typeface="Times New Roman" panose="02020603050405020304"/>
                <a:cs typeface="Times New Roman" panose="02020603050405020304"/>
                <a:sym typeface="Times New Roman" panose="02020603050405020304"/>
              </a:rPr>
              <a:t>Hard Disk  :  20 GB</a:t>
            </a:r>
            <a:endParaRPr lang="en-US" sz="4000" spc="79">
              <a:solidFill>
                <a:srgbClr val="263F6B"/>
              </a:solidFill>
              <a:latin typeface="Times New Roman" panose="02020603050405020304"/>
              <a:ea typeface="Times New Roman" panose="02020603050405020304"/>
              <a:cs typeface="Times New Roman" panose="02020603050405020304"/>
              <a:sym typeface="Times New Roman" panose="02020603050405020304"/>
            </a:endParaRPr>
          </a:p>
          <a:p>
            <a:pPr marL="863600" lvl="1" indent="-431800" algn="l">
              <a:lnSpc>
                <a:spcPts val="5200"/>
              </a:lnSpc>
              <a:spcBef>
                <a:spcPct val="0"/>
              </a:spcBef>
              <a:buFont typeface="Arial" panose="020B0604020202020204"/>
              <a:buChar char="•"/>
            </a:pPr>
            <a:r>
              <a:rPr lang="en-US" sz="4000" spc="79">
                <a:solidFill>
                  <a:srgbClr val="263F6B"/>
                </a:solidFill>
                <a:latin typeface="Times New Roman" panose="02020603050405020304"/>
                <a:ea typeface="Times New Roman" panose="02020603050405020304"/>
                <a:cs typeface="Times New Roman" panose="02020603050405020304"/>
                <a:sym typeface="Times New Roman" panose="02020603050405020304"/>
              </a:rPr>
              <a:t>Keyboard   :  Standard Windows Keyboard</a:t>
            </a:r>
            <a:endParaRPr lang="en-US" sz="4000" spc="79">
              <a:solidFill>
                <a:srgbClr val="263F6B"/>
              </a:solidFill>
              <a:latin typeface="Times New Roman" panose="02020603050405020304"/>
              <a:ea typeface="Times New Roman" panose="02020603050405020304"/>
              <a:cs typeface="Times New Roman" panose="02020603050405020304"/>
              <a:sym typeface="Times New Roman" panose="02020603050405020304"/>
            </a:endParaRPr>
          </a:p>
          <a:p>
            <a:pPr marL="863600" lvl="1" indent="-431800" algn="l">
              <a:lnSpc>
                <a:spcPts val="5200"/>
              </a:lnSpc>
              <a:spcBef>
                <a:spcPct val="0"/>
              </a:spcBef>
              <a:buFont typeface="Arial" panose="020B0604020202020204"/>
              <a:buChar char="•"/>
            </a:pPr>
            <a:r>
              <a:rPr lang="en-US" sz="4000" spc="79">
                <a:solidFill>
                  <a:srgbClr val="263F6B"/>
                </a:solidFill>
                <a:latin typeface="Times New Roman" panose="02020603050405020304"/>
                <a:ea typeface="Times New Roman" panose="02020603050405020304"/>
                <a:cs typeface="Times New Roman" panose="02020603050405020304"/>
                <a:sym typeface="Times New Roman" panose="02020603050405020304"/>
              </a:rPr>
              <a:t>Monitor      :  SVGA</a:t>
            </a:r>
            <a:endParaRPr lang="en-US" sz="4000" spc="79">
              <a:solidFill>
                <a:srgbClr val="263F6B"/>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5200"/>
              </a:lnSpc>
              <a:spcBef>
                <a:spcPct val="0"/>
              </a:spcBef>
            </a:pPr>
          </a:p>
        </p:txBody>
      </p:sp>
      <p:sp>
        <p:nvSpPr>
          <p:cNvPr id="8" name="TextBox 8"/>
          <p:cNvSpPr txBox="1"/>
          <p:nvPr/>
        </p:nvSpPr>
        <p:spPr>
          <a:xfrm>
            <a:off x="2155359" y="528270"/>
            <a:ext cx="12745265" cy="995279"/>
          </a:xfrm>
          <a:prstGeom prst="rect">
            <a:avLst/>
          </a:prstGeom>
        </p:spPr>
        <p:txBody>
          <a:bodyPr lIns="0" tIns="0" rIns="0" bIns="0" rtlCol="0" anchor="t">
            <a:spAutoFit/>
          </a:bodyPr>
          <a:lstStyle/>
          <a:p>
            <a:pPr algn="l">
              <a:lnSpc>
                <a:spcPts val="6430"/>
              </a:lnSpc>
            </a:pPr>
            <a:r>
              <a:rPr lang="en-US" sz="6560" b="1" spc="-387">
                <a:solidFill>
                  <a:srgbClr val="263F6B"/>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HARDWARE REQUIREMENTS</a:t>
            </a:r>
            <a:endParaRPr lang="en-US" sz="6560" b="1" spc="-387">
              <a:solidFill>
                <a:srgbClr val="263F6B"/>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sp>
        <p:nvSpPr>
          <p:cNvPr id="9" name="Freeform 9"/>
          <p:cNvSpPr/>
          <p:nvPr/>
        </p:nvSpPr>
        <p:spPr>
          <a:xfrm>
            <a:off x="14413019" y="1895601"/>
            <a:ext cx="2553294" cy="4118216"/>
          </a:xfrm>
          <a:custGeom>
            <a:avLst/>
            <a:gdLst/>
            <a:ahLst/>
            <a:cxnLst/>
            <a:rect l="l" t="t" r="r" b="b"/>
            <a:pathLst>
              <a:path w="2553294" h="4118216">
                <a:moveTo>
                  <a:pt x="0" y="0"/>
                </a:moveTo>
                <a:lnTo>
                  <a:pt x="2553295" y="0"/>
                </a:lnTo>
                <a:lnTo>
                  <a:pt x="2553295" y="4118216"/>
                </a:lnTo>
                <a:lnTo>
                  <a:pt x="0" y="411821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0"/>
          <p:cNvSpPr/>
          <p:nvPr/>
        </p:nvSpPr>
        <p:spPr>
          <a:xfrm>
            <a:off x="12854767" y="4880080"/>
            <a:ext cx="4111546" cy="2646341"/>
          </a:xfrm>
          <a:custGeom>
            <a:avLst/>
            <a:gdLst/>
            <a:ahLst/>
            <a:cxnLst/>
            <a:rect l="l" t="t" r="r" b="b"/>
            <a:pathLst>
              <a:path w="4111546" h="2646341">
                <a:moveTo>
                  <a:pt x="0" y="0"/>
                </a:moveTo>
                <a:lnTo>
                  <a:pt x="4111547" y="0"/>
                </a:lnTo>
                <a:lnTo>
                  <a:pt x="4111547" y="2646341"/>
                </a:lnTo>
                <a:lnTo>
                  <a:pt x="0" y="2646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Freeform 3"/>
          <p:cNvSpPr/>
          <p:nvPr/>
        </p:nvSpPr>
        <p:spPr>
          <a:xfrm>
            <a:off x="1297214" y="-726996"/>
            <a:ext cx="11740992" cy="11740992"/>
          </a:xfrm>
          <a:custGeom>
            <a:avLst/>
            <a:gdLst/>
            <a:ahLst/>
            <a:cxnLst/>
            <a:rect l="l" t="t" r="r" b="b"/>
            <a:pathLst>
              <a:path w="11740992" h="11740992">
                <a:moveTo>
                  <a:pt x="0" y="0"/>
                </a:moveTo>
                <a:lnTo>
                  <a:pt x="11740992" y="0"/>
                </a:lnTo>
                <a:lnTo>
                  <a:pt x="11740992" y="11740992"/>
                </a:lnTo>
                <a:lnTo>
                  <a:pt x="0" y="11740992"/>
                </a:lnTo>
                <a:lnTo>
                  <a:pt x="0" y="0"/>
                </a:lnTo>
                <a:close/>
              </a:path>
            </a:pathLst>
          </a:custGeom>
          <a:blipFill>
            <a:blip r:embed="rId1">
              <a:alphaModFix amt="50000"/>
              <a:extLst>
                <a:ext uri="{96DAC541-7B7A-43D3-8B79-37D633B846F1}">
                  <asvg:svgBlip xmlns:asvg="http://schemas.microsoft.com/office/drawing/2016/SVG/main" r:embed="rId2"/>
                </a:ext>
              </a:extLst>
            </a:blip>
            <a:stretch>
              <a:fillRect/>
            </a:stretch>
          </a:blipFill>
        </p:spPr>
      </p:sp>
      <p:sp>
        <p:nvSpPr>
          <p:cNvPr id="4" name="AutoShape 4"/>
          <p:cNvSpPr/>
          <p:nvPr/>
        </p:nvSpPr>
        <p:spPr>
          <a:xfrm>
            <a:off x="1028700" y="158115"/>
            <a:ext cx="17259300" cy="10118090"/>
          </a:xfrm>
          <a:prstGeom prst="rect">
            <a:avLst/>
          </a:prstGeom>
          <a:solidFill>
            <a:srgbClr val="213559"/>
          </a:solidFill>
        </p:spPr>
      </p:sp>
      <p:sp>
        <p:nvSpPr>
          <p:cNvPr id="5" name="TextBox 5"/>
          <p:cNvSpPr txBox="1"/>
          <p:nvPr/>
        </p:nvSpPr>
        <p:spPr>
          <a:xfrm>
            <a:off x="1104900" y="2556327"/>
            <a:ext cx="18138970" cy="4673600"/>
          </a:xfrm>
          <a:prstGeom prst="rect">
            <a:avLst/>
          </a:prstGeom>
        </p:spPr>
        <p:txBody>
          <a:bodyPr lIns="0" tIns="0" rIns="0" bIns="0" rtlCol="0" anchor="t">
            <a:spAutoFit/>
          </a:bodyPr>
          <a:lstStyle/>
          <a:p>
            <a:pPr marL="863600" lvl="1" indent="-431800" algn="just">
              <a:lnSpc>
                <a:spcPts val="5200"/>
              </a:lnSpc>
              <a:buFont typeface="Arial" panose="020B0604020202020204"/>
              <a:buChar char="•"/>
            </a:pPr>
            <a:r>
              <a:rPr lang="en-US" sz="4000" spc="80">
                <a:solidFill>
                  <a:srgbClr val="FFFFFF"/>
                </a:solidFill>
                <a:latin typeface="Times New Roman" panose="02020603050405020304"/>
                <a:ea typeface="Times New Roman" panose="02020603050405020304"/>
                <a:cs typeface="Times New Roman" panose="02020603050405020304"/>
                <a:sym typeface="Times New Roman" panose="02020603050405020304"/>
              </a:rPr>
              <a:t>Operating System   :  Windows 7 Ultimate (or) more</a:t>
            </a:r>
            <a:endParaRPr lang="en-US" sz="4000" spc="8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863600" lvl="1" indent="-431800" algn="just">
              <a:lnSpc>
                <a:spcPts val="5200"/>
              </a:lnSpc>
              <a:buFont typeface="Arial" panose="020B0604020202020204"/>
              <a:buChar char="•"/>
            </a:pPr>
            <a:r>
              <a:rPr lang="en-US" sz="4000" spc="80">
                <a:solidFill>
                  <a:srgbClr val="FFFFFF"/>
                </a:solidFill>
                <a:latin typeface="Times New Roman" panose="02020603050405020304"/>
                <a:ea typeface="Times New Roman" panose="02020603050405020304"/>
                <a:cs typeface="Times New Roman" panose="02020603050405020304"/>
                <a:sym typeface="Times New Roman" panose="02020603050405020304"/>
              </a:rPr>
              <a:t>Coding Language   :  Python</a:t>
            </a:r>
            <a:endParaRPr lang="en-US" sz="4000" spc="8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863600" lvl="1" indent="-431800" algn="just">
              <a:lnSpc>
                <a:spcPts val="5200"/>
              </a:lnSpc>
              <a:buFont typeface="Arial" panose="020B0604020202020204"/>
              <a:buChar char="•"/>
            </a:pPr>
            <a:r>
              <a:rPr lang="en-US" sz="4000" spc="80">
                <a:solidFill>
                  <a:srgbClr val="FFFFFF"/>
                </a:solidFill>
                <a:latin typeface="Times New Roman" panose="02020603050405020304"/>
                <a:ea typeface="Times New Roman" panose="02020603050405020304"/>
                <a:cs typeface="Times New Roman" panose="02020603050405020304"/>
                <a:sym typeface="Times New Roman" panose="02020603050405020304"/>
              </a:rPr>
              <a:t>Front-End               :  Python</a:t>
            </a:r>
            <a:endParaRPr lang="en-US" sz="4000" spc="8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863600" lvl="1" indent="-431800" algn="just">
              <a:lnSpc>
                <a:spcPts val="5200"/>
              </a:lnSpc>
              <a:buFont typeface="Arial" panose="020B0604020202020204"/>
              <a:buChar char="•"/>
            </a:pPr>
            <a:r>
              <a:rPr lang="en-US" sz="4000" spc="80">
                <a:solidFill>
                  <a:srgbClr val="FFFFFF"/>
                </a:solidFill>
                <a:latin typeface="Times New Roman" panose="02020603050405020304"/>
                <a:ea typeface="Times New Roman" panose="02020603050405020304"/>
                <a:cs typeface="Times New Roman" panose="02020603050405020304"/>
                <a:sym typeface="Times New Roman" panose="02020603050405020304"/>
              </a:rPr>
              <a:t>Back-End                :  Django</a:t>
            </a:r>
            <a:endParaRPr lang="en-US" sz="4000" spc="8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863600" lvl="1" indent="-431800" algn="just">
              <a:lnSpc>
                <a:spcPts val="5200"/>
              </a:lnSpc>
              <a:buFont typeface="Arial" panose="020B0604020202020204"/>
              <a:buChar char="•"/>
            </a:pPr>
            <a:r>
              <a:rPr lang="en-US" sz="4000" spc="80">
                <a:solidFill>
                  <a:srgbClr val="FFFFFF"/>
                </a:solidFill>
                <a:latin typeface="Times New Roman" panose="02020603050405020304"/>
                <a:ea typeface="Times New Roman" panose="02020603050405020304"/>
                <a:cs typeface="Times New Roman" panose="02020603050405020304"/>
                <a:sym typeface="Times New Roman" panose="02020603050405020304"/>
              </a:rPr>
              <a:t>Designing                :  HTML, CSS, JavaScript</a:t>
            </a:r>
            <a:endParaRPr lang="en-US" sz="4000" spc="8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863600" lvl="1" indent="-431800" algn="just">
              <a:lnSpc>
                <a:spcPts val="5200"/>
              </a:lnSpc>
              <a:buFont typeface="Arial" panose="020B0604020202020204"/>
              <a:buChar char="•"/>
            </a:pPr>
            <a:r>
              <a:rPr lang="en-US" sz="4000" spc="80">
                <a:solidFill>
                  <a:srgbClr val="FFFFFF"/>
                </a:solidFill>
                <a:latin typeface="Times New Roman" panose="02020603050405020304"/>
                <a:ea typeface="Times New Roman" panose="02020603050405020304"/>
                <a:cs typeface="Times New Roman" panose="02020603050405020304"/>
                <a:sym typeface="Times New Roman" panose="02020603050405020304"/>
              </a:rPr>
              <a:t>Database                 :  MySQL (WAMP Server)</a:t>
            </a:r>
            <a:endParaRPr lang="en-US" sz="4000" spc="8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5200"/>
              </a:lnSpc>
              <a:spcBef>
                <a:spcPct val="0"/>
              </a:spcBef>
            </a:pPr>
          </a:p>
        </p:txBody>
      </p:sp>
      <p:sp>
        <p:nvSpPr>
          <p:cNvPr id="7" name="TextBox 7"/>
          <p:cNvSpPr txBox="1"/>
          <p:nvPr/>
        </p:nvSpPr>
        <p:spPr>
          <a:xfrm>
            <a:off x="1297214" y="866378"/>
            <a:ext cx="12150903" cy="912842"/>
          </a:xfrm>
          <a:prstGeom prst="rect">
            <a:avLst/>
          </a:prstGeom>
        </p:spPr>
        <p:txBody>
          <a:bodyPr lIns="0" tIns="0" rIns="0" bIns="0" rtlCol="0" anchor="t">
            <a:spAutoFit/>
          </a:bodyPr>
          <a:lstStyle/>
          <a:p>
            <a:pPr algn="just">
              <a:lnSpc>
                <a:spcPts val="5960"/>
              </a:lnSpc>
            </a:pPr>
            <a:r>
              <a:rPr lang="en-US" sz="6080" b="1" spc="-358">
                <a:solidFill>
                  <a:srgbClr val="FFFFFF"/>
                </a:solidFill>
                <a:latin typeface="Times New Roman Ultra-Bold" panose="02030902070405020303"/>
                <a:ea typeface="Times New Roman Ultra-Bold" panose="02030902070405020303"/>
                <a:cs typeface="Times New Roman Ultra-Bold" panose="02030902070405020303"/>
                <a:sym typeface="Times New Roman Ultra-Bold" panose="02030902070405020303"/>
              </a:rPr>
              <a:t>SOFTWARE REQUIREMENTS</a:t>
            </a:r>
            <a:endParaRPr lang="en-US" sz="6080" b="1" spc="-358">
              <a:solidFill>
                <a:srgbClr val="FFFFFF"/>
              </a:solidFill>
              <a:latin typeface="Times New Roman Ultra-Bold" panose="02030902070405020303"/>
              <a:ea typeface="Times New Roman Ultra-Bold" panose="02030902070405020303"/>
              <a:cs typeface="Times New Roman Ultra-Bold" panose="02030902070405020303"/>
              <a:sym typeface="Times New Roman Ultra-Bold" panose="020309020704050203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grpSp>
        <p:nvGrpSpPr>
          <p:cNvPr id="3" name="Group 3"/>
          <p:cNvGrpSpPr/>
          <p:nvPr/>
        </p:nvGrpSpPr>
        <p:grpSpPr>
          <a:xfrm rot="0">
            <a:off x="676547" y="-1512247"/>
            <a:ext cx="22356192" cy="16230600"/>
            <a:chOff x="0" y="0"/>
            <a:chExt cx="8746554" cy="6350000"/>
          </a:xfrm>
        </p:grpSpPr>
        <p:sp>
          <p:nvSpPr>
            <p:cNvPr id="4" name="Freeform 4"/>
            <p:cNvSpPr/>
            <p:nvPr/>
          </p:nvSpPr>
          <p:spPr>
            <a:xfrm>
              <a:off x="0" y="0"/>
              <a:ext cx="8746554" cy="6350000"/>
            </a:xfrm>
            <a:custGeom>
              <a:avLst/>
              <a:gdLst/>
              <a:ahLst/>
              <a:cxnLst/>
              <a:rect l="l" t="t" r="r" b="b"/>
              <a:pathLst>
                <a:path w="8746554" h="6350000">
                  <a:moveTo>
                    <a:pt x="4373277" y="0"/>
                  </a:moveTo>
                  <a:cubicBezTo>
                    <a:pt x="1957983" y="0"/>
                    <a:pt x="0" y="1421496"/>
                    <a:pt x="0" y="3175000"/>
                  </a:cubicBezTo>
                  <a:cubicBezTo>
                    <a:pt x="0" y="4928504"/>
                    <a:pt x="1957983" y="6350000"/>
                    <a:pt x="4373277" y="6350000"/>
                  </a:cubicBezTo>
                  <a:cubicBezTo>
                    <a:pt x="6788572" y="6350000"/>
                    <a:pt x="8746554" y="4928504"/>
                    <a:pt x="8746554" y="3175000"/>
                  </a:cubicBezTo>
                  <a:cubicBezTo>
                    <a:pt x="8746554" y="1421496"/>
                    <a:pt x="6788572" y="0"/>
                    <a:pt x="4373277" y="0"/>
                  </a:cubicBezTo>
                  <a:close/>
                </a:path>
              </a:pathLst>
            </a:custGeom>
            <a:solidFill>
              <a:srgbClr val="263F6B"/>
            </a:solidFill>
          </p:spPr>
        </p:sp>
      </p:grpSp>
      <p:sp>
        <p:nvSpPr>
          <p:cNvPr id="5" name="TextBox 5"/>
          <p:cNvSpPr txBox="1"/>
          <p:nvPr/>
        </p:nvSpPr>
        <p:spPr>
          <a:xfrm>
            <a:off x="2611755" y="2654300"/>
            <a:ext cx="13464540" cy="9076690"/>
          </a:xfrm>
          <a:prstGeom prst="rect">
            <a:avLst/>
          </a:prstGeom>
        </p:spPr>
        <p:txBody>
          <a:bodyPr lIns="0" tIns="0" rIns="0" bIns="0" rtlCol="0" anchor="t">
            <a:noAutofit/>
          </a:bodyPr>
          <a:lstStyle/>
          <a:p>
            <a:pPr algn="just">
              <a:lnSpc>
                <a:spcPct val="150000"/>
              </a:lnSpc>
            </a:pPr>
            <a:r>
              <a:rPr lang="en-US" altLang="en-US" sz="3530" spc="70">
                <a:solidFill>
                  <a:srgbClr val="F4F4F4"/>
                </a:solidFill>
                <a:latin typeface="Times New Roman" panose="02020603050405020304"/>
                <a:ea typeface="Times New Roman" panose="02020603050405020304"/>
                <a:cs typeface="Times New Roman" panose="02020603050405020304"/>
                <a:sym typeface="Times New Roman" panose="02020603050405020304"/>
              </a:rPr>
              <a:t>The Courier Management System is a comprehensive platform designed to streamline and optimize the management of courier and logistics operations. This system facilitates efficient handling of tasks such as parcel booking, tracking, delivery scheduling, and route optimization. It caters to both end-users and administrators, ensuring smooth communication and operational transparency. Key features include real-time tracking of parcels, automated calculation of shipping charges, and an intuitive interface for booking and managing deliveries.</a:t>
            </a:r>
            <a:endParaRPr lang="en-US" sz="3530" spc="70">
              <a:solidFill>
                <a:srgbClr val="F4F4F4"/>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 name="Freeform 6"/>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5026929" y="771895"/>
            <a:ext cx="10154660" cy="948866"/>
          </a:xfrm>
          <a:prstGeom prst="rect">
            <a:avLst/>
          </a:prstGeom>
        </p:spPr>
        <p:txBody>
          <a:bodyPr lIns="0" tIns="0" rIns="0" bIns="0" rtlCol="0" anchor="t">
            <a:spAutoFit/>
          </a:bodyPr>
          <a:lstStyle/>
          <a:p>
            <a:pPr algn="l">
              <a:lnSpc>
                <a:spcPts val="6220"/>
              </a:lnSpc>
            </a:pPr>
            <a:r>
              <a:rPr lang="en-US" sz="6345" b="1" spc="-374">
                <a:solidFill>
                  <a:srgbClr val="FFFFFF"/>
                </a:solidFill>
                <a:latin typeface="Times New Roman Bold" panose="02030802070405020303"/>
                <a:ea typeface="Times New Roman Bold" panose="02030802070405020303"/>
                <a:cs typeface="Times New Roman Bold" panose="02030802070405020303"/>
                <a:sym typeface="Times New Roman Bold" panose="02030802070405020303"/>
              </a:rPr>
              <a:t>NOVELTY  OF  PROJECT</a:t>
            </a:r>
            <a:endParaRPr lang="en-US" sz="6345" b="1" spc="-374">
              <a:solidFill>
                <a:srgbClr val="FFFFFF"/>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theme/theme1.xml><?xml version="1.0" encoding="utf-8"?>
<a:theme xmlns:a="http://schemas.openxmlformats.org/drawingml/2006/main" name="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6041</Words>
  <Application>WPS Presentation</Application>
  <PresentationFormat>On-screen Show (4:3)</PresentationFormat>
  <Paragraphs>179</Paragraphs>
  <Slides>35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35</vt:i4>
      </vt:variant>
    </vt:vector>
  </HeadingPairs>
  <TitlesOfParts>
    <vt:vector size="47" baseType="lpstr">
      <vt:lpstr>Arial</vt:lpstr>
      <vt:lpstr>SimSun</vt:lpstr>
      <vt:lpstr>Wingdings</vt:lpstr>
      <vt:lpstr>Times New Roman Bold</vt:lpstr>
      <vt:lpstr>Canva Sans Bold</vt:lpstr>
      <vt:lpstr>Times New Roman</vt:lpstr>
      <vt:lpstr>Times New Roman Ultra-Bold</vt:lpstr>
      <vt:lpstr>Arial</vt:lpstr>
      <vt:lpstr>Microsoft YaHei</vt:lpstr>
      <vt:lpstr>Arial Unicode MS</vt:lpstr>
      <vt:lpstr>Calibri</vt:lpstr>
      <vt:lpstr>Business Cooperate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Company Profile Presentation</dc:title>
  <dc:creator/>
  <cp:lastModifiedBy>5B7 RACHARLA AKHILA</cp:lastModifiedBy>
  <cp:revision>5</cp:revision>
  <dcterms:created xsi:type="dcterms:W3CDTF">2006-08-16T00:00:00Z</dcterms:created>
  <dcterms:modified xsi:type="dcterms:W3CDTF">2025-03-03T07:47:53Z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96426936FB12451F8E1832536A5DCB04_13</vt:lpwstr>
  </property>
  <property fmtid="{D5CDD505-2E9C-101B-9397-08002B2CF9AE}" pid="3" name="KSOProductBuildVer">
    <vt:lpwstr>1033-12.2.0.20323</vt:lpwstr>
  </property>
</Properties>
</file>